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/>
            </a:lvl1pPr>
          </a:lstStyle>
          <a:p>
            <a:pPr/>
            <a:r>
              <a:t>But I can't do it alone. I'll need help.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/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Hoofdtekst - niveau één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b="1" spc="-170" sz="8500"/>
            </a:lvl1pPr>
            <a:lvl2pPr marL="638923" indent="-12700">
              <a:spcBef>
                <a:spcPts val="0"/>
              </a:spcBef>
              <a:buSzTx/>
              <a:buNone/>
              <a:defRPr b="1" spc="-170" sz="8500"/>
            </a:lvl2pPr>
            <a:lvl3pPr marL="638923" indent="444500">
              <a:spcBef>
                <a:spcPts val="0"/>
              </a:spcBef>
              <a:buSzTx/>
              <a:buNone/>
              <a:defRPr b="1" spc="-170" sz="8500"/>
            </a:lvl3pPr>
            <a:lvl4pPr marL="638923" indent="901700">
              <a:spcBef>
                <a:spcPts val="0"/>
              </a:spcBef>
              <a:buSzTx/>
              <a:buNone/>
              <a:defRPr b="1" spc="-170" sz="8500"/>
            </a:lvl4pPr>
            <a:lvl5pPr marL="638923" indent="1358900">
              <a:spcBef>
                <a:spcPts val="0"/>
              </a:spcBef>
              <a:buSzTx/>
              <a:buNone/>
              <a:defRPr b="1" spc="-170" sz="8500"/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978" y="319080"/>
            <a:ext cx="680124" cy="33803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"/>
          <p:cNvSpPr txBox="1"/>
          <p:nvPr/>
        </p:nvSpPr>
        <p:spPr>
          <a:xfrm>
            <a:off x="23740625" y="208655"/>
            <a:ext cx="4454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300"/>
            </a:lvl1pPr>
          </a:lstStyle>
          <a:p>
            <a:pPr/>
            <a:r>
              <a:t></a:t>
            </a:r>
          </a:p>
        </p:txBody>
      </p:sp>
      <p:sp>
        <p:nvSpPr>
          <p:cNvPr id="171" name="MAC STUDENTS"/>
          <p:cNvSpPr txBox="1"/>
          <p:nvPr/>
        </p:nvSpPr>
        <p:spPr>
          <a:xfrm>
            <a:off x="342817" y="13167676"/>
            <a:ext cx="1865249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cap="all" spc="360" sz="1200"/>
            </a:lvl1pPr>
          </a:lstStyle>
          <a:p>
            <a:pPr/>
            <a:r>
              <a:t>MAC STUDENTS</a:t>
            </a:r>
          </a:p>
        </p:txBody>
      </p:sp>
      <p:sp>
        <p:nvSpPr>
          <p:cNvPr id="172" name="Dianummer"/>
          <p:cNvSpPr txBox="1"/>
          <p:nvPr>
            <p:ph type="sldNum" sz="quarter" idx="2"/>
          </p:nvPr>
        </p:nvSpPr>
        <p:spPr>
          <a:xfrm>
            <a:off x="12007713" y="13094777"/>
            <a:ext cx="368574" cy="360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180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1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c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"/>
          <p:cNvSpPr txBox="1"/>
          <p:nvPr/>
        </p:nvSpPr>
        <p:spPr>
          <a:xfrm>
            <a:off x="23740625" y="208655"/>
            <a:ext cx="4454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300">
                <a:solidFill>
                  <a:srgbClr val="FFFFFF"/>
                </a:solidFill>
              </a:defRPr>
            </a:lvl1pPr>
          </a:lstStyle>
          <a:p>
            <a:pPr/>
            <a:r>
              <a:t></a:t>
            </a:r>
          </a:p>
        </p:txBody>
      </p:sp>
      <p:sp>
        <p:nvSpPr>
          <p:cNvPr id="189" name="MAC STUDENTS"/>
          <p:cNvSpPr txBox="1"/>
          <p:nvPr/>
        </p:nvSpPr>
        <p:spPr>
          <a:xfrm>
            <a:off x="342817" y="13167676"/>
            <a:ext cx="1865249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cap="all" spc="360" sz="1200">
                <a:solidFill>
                  <a:srgbClr val="FFFFFF"/>
                </a:solidFill>
              </a:defRPr>
            </a:lvl1pPr>
          </a:lstStyle>
          <a:p>
            <a:pPr/>
            <a:r>
              <a:t>MAC STUDENTS</a:t>
            </a:r>
          </a:p>
        </p:txBody>
      </p:sp>
      <p:pic>
        <p:nvPicPr>
          <p:cNvPr id="19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093" y="24149"/>
            <a:ext cx="927713" cy="927714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ianummer"/>
          <p:cNvSpPr txBox="1"/>
          <p:nvPr>
            <p:ph type="sldNum" sz="quarter" idx="2"/>
          </p:nvPr>
        </p:nvSpPr>
        <p:spPr>
          <a:xfrm>
            <a:off x="12007713" y="13094777"/>
            <a:ext cx="368574" cy="360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elteks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/>
            </a:lvl1pPr>
          </a:lstStyle>
          <a:p>
            <a:pPr/>
            <a:r>
              <a:t>Titeltekst</a:t>
            </a:r>
          </a:p>
        </p:txBody>
      </p:sp>
      <p:sp>
        <p:nvSpPr>
          <p:cNvPr id="199" name="Hoofdtekst - niveau één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/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/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/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/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0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resentation Titl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</p:spPr>
        <p:txBody>
          <a:bodyPr anchor="b"/>
          <a:lstStyle>
            <a:lvl1pPr defTabSz="1160859">
              <a:defRPr cap="all" spc="-665" sz="133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08" name="Hoofdtekst - niveau één…"/>
          <p:cNvSpPr txBox="1"/>
          <p:nvPr>
            <p:ph type="body" sz="quarter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</p:spPr>
        <p:txBody>
          <a:bodyPr/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1pPr>
            <a:lvl2pPr marL="0" indent="4572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2pPr>
            <a:lvl3pPr marL="0" indent="9144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3pPr>
            <a:lvl4pPr marL="0" indent="13716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4pPr>
            <a:lvl5pPr marL="0" indent="1828800" defTabSz="584200">
              <a:lnSpc>
                <a:spcPct val="100000"/>
              </a:lnSpc>
              <a:spcBef>
                <a:spcPts val="0"/>
              </a:spcBef>
              <a:buSzTx/>
              <a:buNone/>
              <a:defRPr b="1" cap="all" spc="-104" sz="3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9" name="Dianummer"/>
          <p:cNvSpPr txBox="1"/>
          <p:nvPr>
            <p:ph type="sldNum" sz="quarter" idx="2"/>
          </p:nvPr>
        </p:nvSpPr>
        <p:spPr>
          <a:xfrm>
            <a:off x="23554807" y="13022439"/>
            <a:ext cx="368574" cy="360822"/>
          </a:xfrm>
          <a:prstGeom prst="rect">
            <a:avLst/>
          </a:prstGeom>
        </p:spPr>
        <p:txBody>
          <a:bodyPr/>
          <a:lstStyle>
            <a:lvl1pPr defTabSz="342891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217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8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elteks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/>
            </a:lvl1pPr>
          </a:lstStyle>
          <a:p>
            <a:pPr/>
            <a:r>
              <a:t>Titeltekst</a:t>
            </a:r>
          </a:p>
        </p:txBody>
      </p:sp>
      <p:sp>
        <p:nvSpPr>
          <p:cNvPr id="226" name="Hoofdtekst - niveau één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</a:lvl1pPr>
            <a:lvl2pPr marL="0" indent="457200" algn="ctr" defTabSz="1828800">
              <a:spcBef>
                <a:spcPts val="2000"/>
              </a:spcBef>
              <a:buSzTx/>
              <a:buNone/>
            </a:lvl2pPr>
            <a:lvl3pPr marL="0" indent="914400" algn="ctr" defTabSz="1828800">
              <a:spcBef>
                <a:spcPts val="2000"/>
              </a:spcBef>
              <a:buSzTx/>
              <a:buNone/>
            </a:lvl3pPr>
            <a:lvl4pPr marL="0" indent="1371600" algn="ctr" defTabSz="1828800">
              <a:spcBef>
                <a:spcPts val="2000"/>
              </a:spcBef>
              <a:buSzTx/>
              <a:buNone/>
            </a:lvl4pPr>
            <a:lvl5pPr marL="0" indent="1828800" algn="ctr" defTabSz="1828800">
              <a:spcBef>
                <a:spcPts val="2000"/>
              </a:spcBef>
              <a:buSzTx/>
              <a:buNone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7" name="Dianumm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ianummer"/>
          <p:cNvSpPr txBox="1"/>
          <p:nvPr>
            <p:ph type="sldNum" sz="quarter" idx="2"/>
          </p:nvPr>
        </p:nvSpPr>
        <p:spPr>
          <a:xfrm>
            <a:off x="23117708" y="13026083"/>
            <a:ext cx="478106" cy="487681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000">
                <a:solidFill>
                  <a:srgbClr val="292C35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65" y="13099011"/>
            <a:ext cx="368573" cy="360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Dianummer"/>
          <p:cNvSpPr txBox="1"/>
          <p:nvPr>
            <p:ph type="sldNum" sz="quarter" idx="2"/>
          </p:nvPr>
        </p:nvSpPr>
        <p:spPr>
          <a:xfrm>
            <a:off x="12001465" y="13099011"/>
            <a:ext cx="368573" cy="360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65" y="13094777"/>
            <a:ext cx="368573" cy="360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Relationship Id="rId4" Type="http://schemas.openxmlformats.org/officeDocument/2006/relationships/image" Target="../media/image2.tif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jpeg"/><Relationship Id="rId3" Type="http://schemas.openxmlformats.org/officeDocument/2006/relationships/image" Target="../media/image9.png"/><Relationship Id="rId4" Type="http://schemas.openxmlformats.org/officeDocument/2006/relationships/image" Target="../media/image18.jpeg"/><Relationship Id="rId5" Type="http://schemas.openxmlformats.org/officeDocument/2006/relationships/image" Target="../media/image10.png"/><Relationship Id="rId6" Type="http://schemas.openxmlformats.org/officeDocument/2006/relationships/image" Target="../media/image19.jpeg"/><Relationship Id="rId7" Type="http://schemas.openxmlformats.org/officeDocument/2006/relationships/image" Target="../media/image11.png"/><Relationship Id="rId8" Type="http://schemas.openxmlformats.org/officeDocument/2006/relationships/image" Target="../media/image20.jpeg"/><Relationship Id="rId9" Type="http://schemas.openxmlformats.org/officeDocument/2006/relationships/image" Target="../media/image12.png"/><Relationship Id="rId10" Type="http://schemas.openxmlformats.org/officeDocument/2006/relationships/image" Target="../media/image2.jpeg"/><Relationship Id="rId11" Type="http://schemas.openxmlformats.org/officeDocument/2006/relationships/image" Target="../media/image13.png"/><Relationship Id="rId12" Type="http://schemas.openxmlformats.org/officeDocument/2006/relationships/image" Target="../media/image21.jpeg"/><Relationship Id="rId13" Type="http://schemas.openxmlformats.org/officeDocument/2006/relationships/image" Target="../media/image14.png"/><Relationship Id="rId14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image" Target="../media/image20.jpe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4.jpeg"/><Relationship Id="rId3" Type="http://schemas.openxmlformats.org/officeDocument/2006/relationships/image" Target="../media/image2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s://maps.apple.com/?q=Restaurant" TargetMode="External"/><Relationship Id="rId3" Type="http://schemas.openxmlformats.org/officeDocument/2006/relationships/hyperlink" Target="https://club49.org" TargetMode="Externa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5.jpeg"/><Relationship Id="rId3" Type="http://schemas.openxmlformats.org/officeDocument/2006/relationships/hyperlink" Target="https://club49.org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: Rounded Corners 34"/>
          <p:cNvSpPr/>
          <p:nvPr/>
        </p:nvSpPr>
        <p:spPr>
          <a:xfrm>
            <a:off x="562886" y="592192"/>
            <a:ext cx="23258228" cy="12531616"/>
          </a:xfrm>
          <a:prstGeom prst="roundRect">
            <a:avLst>
              <a:gd name="adj" fmla="val 7162"/>
            </a:avLst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44" name="HOI!"/>
          <p:cNvSpPr txBox="1"/>
          <p:nvPr/>
        </p:nvSpPr>
        <p:spPr>
          <a:xfrm>
            <a:off x="9039850" y="1213245"/>
            <a:ext cx="6304301" cy="350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pc="-479" sz="24000"/>
            </a:lvl1pPr>
          </a:lstStyle>
          <a:p>
            <a:pPr/>
            <a:r>
              <a:t>HOI!</a:t>
            </a:r>
          </a:p>
        </p:txBody>
      </p:sp>
      <p:sp>
        <p:nvSpPr>
          <p:cNvPr id="245" name="Je bent hier omdat je wat hulp kunt gebruiken om je partner te overtuigen dat een CLUB49-lidmaatschap  een fantastisch idee is.…"/>
          <p:cNvSpPr txBox="1"/>
          <p:nvPr/>
        </p:nvSpPr>
        <p:spPr>
          <a:xfrm>
            <a:off x="2566866" y="4728092"/>
            <a:ext cx="19250268" cy="726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pc="-53" sz="5400"/>
            </a:pPr>
            <a:r>
              <a:t>Je bent hier omdat je wat hulp kunt gebruiken om je partner te overtuigen dat een CLUB49-lidmaatschap </a:t>
            </a:r>
            <a:br/>
            <a:r>
              <a:rPr b="1"/>
              <a:t>een fantastisch idee</a:t>
            </a:r>
            <a:r>
              <a:t> is.</a:t>
            </a:r>
          </a:p>
          <a:p>
            <a:pPr algn="ctr" defTabSz="1828800">
              <a:spcBef>
                <a:spcPts val="0"/>
              </a:spcBef>
              <a:defRPr spc="-53" sz="5400"/>
            </a:pPr>
          </a:p>
          <a:p>
            <a:pPr algn="ctr" defTabSz="1828800">
              <a:spcBef>
                <a:spcPts val="0"/>
              </a:spcBef>
              <a:defRPr spc="-53" sz="5400"/>
            </a:pPr>
            <a:r>
              <a:t>Geen zorgen, je bent niet de enige. Veel partners hebben nog niet door hoeveel waarde CLUB49 toevoegt, </a:t>
            </a:r>
            <a:r>
              <a:rPr b="1"/>
              <a:t>juist voor hén.</a:t>
            </a:r>
            <a:endParaRPr b="1"/>
          </a:p>
          <a:p>
            <a:pPr algn="ctr" defTabSz="1828800">
              <a:spcBef>
                <a:spcPts val="0"/>
              </a:spcBef>
              <a:defRPr spc="-53" sz="5400"/>
            </a:pPr>
          </a:p>
          <a:p>
            <a:pPr algn="ctr" defTabSz="1828800">
              <a:spcBef>
                <a:spcPts val="0"/>
              </a:spcBef>
              <a:defRPr spc="-53" sz="5400"/>
            </a:pPr>
            <a:r>
              <a:t>Deze presentatie is gemaakt om dat te veranderen, </a:t>
            </a:r>
            <a:br/>
            <a:r>
              <a:t>met een overvloed aan </a:t>
            </a:r>
            <a:r>
              <a:rPr b="1"/>
              <a:t>overtuigende partner-argumenten.</a:t>
            </a:r>
            <a:endParaRPr b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ontent Placeholder 2"/>
          <p:cNvSpPr txBox="1"/>
          <p:nvPr/>
        </p:nvSpPr>
        <p:spPr>
          <a:xfrm>
            <a:off x="1834863" y="3891526"/>
            <a:ext cx="20714274" cy="593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98" sz="9900"/>
            </a:pPr>
            <a:r>
              <a:t>Andere ondernemers offeren hun gezondheid, gemoedstoestand en relatie op, in een poging hun bedrijf te laten groeien. </a:t>
            </a:r>
            <a:r>
              <a:rPr b="1"/>
              <a:t>Maar ik wil dat niet.</a:t>
            </a:r>
          </a:p>
        </p:txBody>
      </p:sp>
      <p:sp>
        <p:nvSpPr>
          <p:cNvPr id="32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2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2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0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31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3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3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3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3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ontent Placeholder 2"/>
          <p:cNvSpPr txBox="1"/>
          <p:nvPr/>
        </p:nvSpPr>
        <p:spPr>
          <a:xfrm>
            <a:off x="1834863" y="4738478"/>
            <a:ext cx="20714274" cy="4522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100" sz="10000"/>
            </a:pPr>
            <a:r>
              <a:t>Dus heb ik hulp nodig in mijn strijd om me uit de operatie los te vechten.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pc="-100" sz="10000"/>
            </a:pPr>
            <a:r>
              <a:t>Zodat ik er </a:t>
            </a:r>
            <a:r>
              <a:rPr b="1"/>
              <a:t>meer voor jou</a:t>
            </a:r>
            <a:r>
              <a:t> kan zijn.</a:t>
            </a:r>
          </a:p>
        </p:txBody>
      </p:sp>
      <p:sp>
        <p:nvSpPr>
          <p:cNvPr id="33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3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40" name="Tekst"/>
          <p:cNvSpPr txBox="1"/>
          <p:nvPr/>
        </p:nvSpPr>
        <p:spPr>
          <a:xfrm>
            <a:off x="23434408" y="343253"/>
            <a:ext cx="511990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42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43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44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4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4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ontent Placeholder 2"/>
          <p:cNvSpPr txBox="1"/>
          <p:nvPr/>
        </p:nvSpPr>
        <p:spPr>
          <a:xfrm>
            <a:off x="1767840" y="6093460"/>
            <a:ext cx="20848320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457200" indent="-457200" algn="ctr" defTabSz="1828800">
              <a:spcBef>
                <a:spcPts val="2000"/>
              </a:spcBef>
              <a:defRPr spc="-100"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Maar niet zomaar </a:t>
            </a:r>
            <a:r>
              <a:rPr>
                <a:latin typeface="GT America Medium"/>
                <a:ea typeface="GT America Medium"/>
                <a:cs typeface="GT America Medium"/>
                <a:sym typeface="GT America Medium"/>
              </a:rPr>
              <a:t>hulp...</a:t>
            </a:r>
          </a:p>
        </p:txBody>
      </p:sp>
      <p:sp>
        <p:nvSpPr>
          <p:cNvPr id="34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5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5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5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3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54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55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56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57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epeer"/>
          <p:cNvGrpSpPr/>
          <p:nvPr/>
        </p:nvGrpSpPr>
        <p:grpSpPr>
          <a:xfrm>
            <a:off x="1047432" y="6084928"/>
            <a:ext cx="1446922" cy="4747867"/>
            <a:chOff x="0" y="760276"/>
            <a:chExt cx="1446920" cy="4747866"/>
          </a:xfrm>
        </p:grpSpPr>
        <p:sp>
          <p:nvSpPr>
            <p:cNvPr id="359" name="Ik heb"/>
            <p:cNvSpPr/>
            <p:nvPr/>
          </p:nvSpPr>
          <p:spPr>
            <a:xfrm>
              <a:off x="176920" y="7602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sz="10000"/>
              </a:lvl1pPr>
            </a:lstStyle>
            <a:p>
              <a:pPr/>
              <a:r>
                <a:t>Ik heb</a:t>
              </a:r>
            </a:p>
          </p:txBody>
        </p:sp>
        <p:sp>
          <p:nvSpPr>
            <p:cNvPr id="360" name="CLUB49"/>
            <p:cNvSpPr/>
            <p:nvPr/>
          </p:nvSpPr>
          <p:spPr>
            <a:xfrm>
              <a:off x="0" y="256211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b="1" sz="17500"/>
              </a:lvl1pPr>
            </a:lstStyle>
            <a:p>
              <a:pPr>
                <a:defRPr b="0"/>
              </a:pPr>
              <a:r>
                <a:rPr b="1"/>
                <a:t>CLUB49</a:t>
              </a:r>
            </a:p>
          </p:txBody>
        </p:sp>
        <p:sp>
          <p:nvSpPr>
            <p:cNvPr id="361" name="nodig."/>
            <p:cNvSpPr/>
            <p:nvPr/>
          </p:nvSpPr>
          <p:spPr>
            <a:xfrm>
              <a:off x="71190" y="42381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828800">
                <a:spcBef>
                  <a:spcPts val="0"/>
                </a:spcBef>
                <a:defRPr sz="10000"/>
              </a:lvl1pPr>
            </a:lstStyle>
            <a:p>
              <a:pPr/>
              <a:r>
                <a:t>nodig.</a:t>
              </a:r>
            </a:p>
          </p:txBody>
        </p:sp>
      </p:grpSp>
      <p:sp>
        <p:nvSpPr>
          <p:cNvPr id="363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6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6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6" name="20240923-tomdoms_0256220 (1).jpg" descr="20240923-tomdoms_0256220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72227" y="2326476"/>
            <a:ext cx="14758091" cy="983632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6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32D74B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69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70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71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72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pic>
        <p:nvPicPr>
          <p:cNvPr id="375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7313254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8487319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67" y="9661438"/>
            <a:ext cx="437069" cy="43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10835449"/>
            <a:ext cx="437070" cy="437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check-mark-button_2705.png" descr="check-mark-button_27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7812" y="12009515"/>
            <a:ext cx="437070" cy="43706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In deze presentatie vind je zorgvuldig verzameld bewijs voor de superioriteit van een…"/>
          <p:cNvSpPr txBox="1"/>
          <p:nvPr/>
        </p:nvSpPr>
        <p:spPr>
          <a:xfrm>
            <a:off x="2248512" y="1292831"/>
            <a:ext cx="19886975" cy="554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In deze presentatie vind je </a:t>
            </a:r>
            <a:r>
              <a:rPr>
                <a:solidFill>
                  <a:srgbClr val="0433FF"/>
                </a:solidFill>
              </a:rPr>
              <a:t>zorgvuldig verzameld </a:t>
            </a:r>
            <a:r>
              <a:rPr u="sng">
                <a:solidFill>
                  <a:srgbClr val="0433FF"/>
                </a:solidFill>
              </a:rPr>
              <a:t>bewijs</a:t>
            </a:r>
            <a:r>
              <a:t> voor de superioriteit van een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00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CLUB49-lidmaatschap.</a:t>
            </a:r>
          </a:p>
        </p:txBody>
      </p:sp>
      <p:sp>
        <p:nvSpPr>
          <p:cNvPr id="381" name="Alles-in-één-en-in-balans: business, fitness &amp; persoonlijke groei…"/>
          <p:cNvSpPr txBox="1"/>
          <p:nvPr/>
        </p:nvSpPr>
        <p:spPr>
          <a:xfrm>
            <a:off x="4279631" y="7130459"/>
            <a:ext cx="17035351" cy="542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 Alles-in-één-en-in-balans: business, fitness &amp; persoonlijke groei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Live &amp; exclusief, geen Zoom-traject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Bewezen ondernemerservaring, geen standaard theorie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Systeemgericht, geen vage “geloof in jezelf” coaching</a:t>
            </a:r>
          </a:p>
          <a:p>
            <a:pPr indent="114300">
              <a:lnSpc>
                <a:spcPct val="80000"/>
              </a:lnSpc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Community van gelijkgestemde top-ondernemers</a:t>
            </a:r>
          </a:p>
        </p:txBody>
      </p:sp>
      <p:sp>
        <p:nvSpPr>
          <p:cNvPr id="38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83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84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85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32D74B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86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87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88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89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 1"/>
          <p:cNvSpPr txBox="1"/>
          <p:nvPr>
            <p:ph type="title"/>
          </p:nvPr>
        </p:nvSpPr>
        <p:spPr>
          <a:xfrm>
            <a:off x="3768574" y="4312356"/>
            <a:ext cx="16846852" cy="5088113"/>
          </a:xfrm>
          <a:prstGeom prst="rect">
            <a:avLst/>
          </a:prstGeom>
        </p:spPr>
        <p:txBody>
          <a:bodyPr anchor="ctr"/>
          <a:lstStyle/>
          <a:p>
            <a:pPr defTabSz="1188719">
              <a:defRPr spc="-91" sz="9100"/>
            </a:pPr>
            <a:r>
              <a:t>De wetenschap is duidelijk: motivatie en technieken maken nauwelijks verschil. </a:t>
            </a:r>
            <a:r>
              <a:rPr b="1"/>
              <a:t>Een succes-omgeving wel.</a:t>
            </a:r>
          </a:p>
        </p:txBody>
      </p:sp>
      <p:sp>
        <p:nvSpPr>
          <p:cNvPr id="39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93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94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95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9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97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98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9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0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: Top Corners Rounded 1"/>
          <p:cNvSpPr/>
          <p:nvPr/>
        </p:nvSpPr>
        <p:spPr>
          <a:xfrm>
            <a:off x="12539218" y="1751529"/>
            <a:ext cx="9808135" cy="140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6" y="0"/>
                </a:moveTo>
                <a:lnTo>
                  <a:pt x="20544" y="0"/>
                </a:lnTo>
                <a:cubicBezTo>
                  <a:pt x="21127" y="0"/>
                  <a:pt x="21600" y="3311"/>
                  <a:pt x="21600" y="7395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7395"/>
                </a:lnTo>
                <a:cubicBezTo>
                  <a:pt x="0" y="3311"/>
                  <a:pt x="473" y="0"/>
                  <a:pt x="1056" y="0"/>
                </a:cubicBezTo>
                <a:close/>
              </a:path>
            </a:pathLst>
          </a:custGeom>
          <a:solidFill>
            <a:srgbClr val="292C3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</a:p>
        </p:txBody>
      </p:sp>
      <p:graphicFrame>
        <p:nvGraphicFramePr>
          <p:cNvPr id="403" name="Table 11"/>
          <p:cNvGraphicFramePr/>
          <p:nvPr/>
        </p:nvGraphicFramePr>
        <p:xfrm>
          <a:off x="12540391" y="1751527"/>
          <a:ext cx="9800617" cy="985644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398273"/>
                <a:gridCol w="1398273"/>
                <a:gridCol w="1398273"/>
                <a:gridCol w="1398273"/>
                <a:gridCol w="1398273"/>
                <a:gridCol w="1398273"/>
                <a:gridCol w="1398273"/>
              </a:tblGrid>
              <a:tr h="1363122">
                <a:tc gridSpan="7">
                  <a:txBody>
                    <a:bodyPr/>
                    <a:lstStyle/>
                    <a:p>
                      <a:pPr defTabSz="1828800">
                        <a:defRPr b="0"/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FEBRUARI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676901"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Sun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Mon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Tue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Wed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Thu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Fri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Sat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b="1"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  <a:noFill/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22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solidFill>
                        <a:srgbClr val="D9D9D9"/>
                      </a:solidFill>
                    </a:lnB>
                  </a:tcPr>
                </a:tc>
              </a:tr>
              <a:tr h="1363122"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31</a:t>
                      </a: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solidFill>
                        <a:srgbClr val="D9D9D9"/>
                      </a:solidFill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solidFill>
                        <a:srgbClr val="D9D9D9"/>
                      </a:solidFill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2400">
                          <a:solidFill>
                            <a:srgbClr val="292C3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8397" marR="58397" marT="58397" marB="58397" anchor="ctr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solidFill>
                        <a:srgbClr val="D9D9D9"/>
                      </a:solidFill>
                    </a:lnT>
                    <a:lnB w="254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06" name="Oval 3"/>
          <p:cNvGrpSpPr/>
          <p:nvPr/>
        </p:nvGrpSpPr>
        <p:grpSpPr>
          <a:xfrm>
            <a:off x="16811694" y="4845536"/>
            <a:ext cx="1263182" cy="1263181"/>
            <a:chOff x="0" y="0"/>
            <a:chExt cx="1263180" cy="1263180"/>
          </a:xfrm>
        </p:grpSpPr>
        <p:sp>
          <p:nvSpPr>
            <p:cNvPr id="404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5" name="4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409" name="Oval 4"/>
          <p:cNvGrpSpPr/>
          <p:nvPr/>
        </p:nvGrpSpPr>
        <p:grpSpPr>
          <a:xfrm>
            <a:off x="19599092" y="6198797"/>
            <a:ext cx="1263181" cy="1263181"/>
            <a:chOff x="0" y="0"/>
            <a:chExt cx="1263180" cy="1263180"/>
          </a:xfrm>
        </p:grpSpPr>
        <p:sp>
          <p:nvSpPr>
            <p:cNvPr id="407" name="Cirkel"/>
            <p:cNvSpPr/>
            <p:nvPr/>
          </p:nvSpPr>
          <p:spPr>
            <a:xfrm>
              <a:off x="-1" y="-1"/>
              <a:ext cx="1263182" cy="1263182"/>
            </a:xfrm>
            <a:prstGeom prst="ellipse">
              <a:avLst/>
            </a:prstGeom>
            <a:solidFill>
              <a:srgbClr val="00A1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1">
                  <a:lumOff val="-13575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/>
              </a:pPr>
            </a:p>
          </p:txBody>
        </p:sp>
        <p:sp>
          <p:nvSpPr>
            <p:cNvPr id="408" name="13"/>
            <p:cNvSpPr txBox="1"/>
            <p:nvPr/>
          </p:nvSpPr>
          <p:spPr>
            <a:xfrm>
              <a:off x="267012" y="377829"/>
              <a:ext cx="729156" cy="50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13</a:t>
              </a:r>
            </a:p>
          </p:txBody>
        </p:sp>
      </p:grpSp>
      <p:grpSp>
        <p:nvGrpSpPr>
          <p:cNvPr id="412" name="Oval 5"/>
          <p:cNvGrpSpPr/>
          <p:nvPr/>
        </p:nvGrpSpPr>
        <p:grpSpPr>
          <a:xfrm>
            <a:off x="19645917" y="8917063"/>
            <a:ext cx="1263181" cy="1263181"/>
            <a:chOff x="0" y="0"/>
            <a:chExt cx="1263180" cy="1263180"/>
          </a:xfrm>
        </p:grpSpPr>
        <p:sp>
          <p:nvSpPr>
            <p:cNvPr id="410" name="Cirkel"/>
            <p:cNvSpPr/>
            <p:nvPr/>
          </p:nvSpPr>
          <p:spPr>
            <a:xfrm>
              <a:off x="-1" y="-1"/>
              <a:ext cx="1263182" cy="1263182"/>
            </a:xfrm>
            <a:prstGeom prst="ellipse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3">
                  <a:hueOff val="914338"/>
                  <a:satOff val="31515"/>
                  <a:lumOff val="-30790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/>
              </a:pPr>
            </a:p>
          </p:txBody>
        </p:sp>
        <p:sp>
          <p:nvSpPr>
            <p:cNvPr id="411" name="27"/>
            <p:cNvSpPr txBox="1"/>
            <p:nvPr/>
          </p:nvSpPr>
          <p:spPr>
            <a:xfrm>
              <a:off x="267012" y="377829"/>
              <a:ext cx="729156" cy="50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27</a:t>
              </a:r>
            </a:p>
          </p:txBody>
        </p:sp>
      </p:grpSp>
      <p:sp>
        <p:nvSpPr>
          <p:cNvPr id="413" name="TextBox 6"/>
          <p:cNvSpPr txBox="1"/>
          <p:nvPr/>
        </p:nvSpPr>
        <p:spPr>
          <a:xfrm>
            <a:off x="1864180" y="1272646"/>
            <a:ext cx="10568332" cy="2485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spcBef>
                <a:spcPts val="0"/>
              </a:spcBef>
              <a:defRPr b="1" sz="8800">
                <a:solidFill>
                  <a:srgbClr val="292C35"/>
                </a:solidFill>
              </a:defRPr>
            </a:pPr>
            <a:r>
              <a:t>En CLUB49 is een</a:t>
            </a:r>
            <a:br/>
            <a:r>
              <a:t>succes-omgeving*</a:t>
            </a:r>
          </a:p>
        </p:txBody>
      </p:sp>
      <p:sp>
        <p:nvSpPr>
          <p:cNvPr id="414" name="TextBox 7"/>
          <p:cNvSpPr txBox="1"/>
          <p:nvPr/>
        </p:nvSpPr>
        <p:spPr>
          <a:xfrm>
            <a:off x="1935175" y="3719841"/>
            <a:ext cx="8576841" cy="95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292C35"/>
                </a:solidFill>
              </a:defRPr>
            </a:pPr>
            <a:r>
              <a:t>Waar ik in ritme </a:t>
            </a:r>
            <a:r>
              <a:rPr b="1"/>
              <a:t>aan</a:t>
            </a:r>
            <a:r>
              <a:t> mijn bedrijf, mijn leiderschap en mijn vitaliteit kan werken.</a:t>
            </a:r>
          </a:p>
        </p:txBody>
      </p:sp>
      <p:sp>
        <p:nvSpPr>
          <p:cNvPr id="415" name="Oval 8"/>
          <p:cNvSpPr/>
          <p:nvPr/>
        </p:nvSpPr>
        <p:spPr>
          <a:xfrm>
            <a:off x="2252695" y="5151680"/>
            <a:ext cx="1400089" cy="1400089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416" name="TextBox 9"/>
          <p:cNvSpPr txBox="1"/>
          <p:nvPr/>
        </p:nvSpPr>
        <p:spPr>
          <a:xfrm>
            <a:off x="3953775" y="4982657"/>
            <a:ext cx="4658170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Zakelijk Succes</a:t>
            </a:r>
          </a:p>
        </p:txBody>
      </p:sp>
      <p:sp>
        <p:nvSpPr>
          <p:cNvPr id="417" name="Oval 14"/>
          <p:cNvSpPr/>
          <p:nvPr/>
        </p:nvSpPr>
        <p:spPr>
          <a:xfrm>
            <a:off x="2252695" y="7806856"/>
            <a:ext cx="1400089" cy="1400089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/>
            </a:pPr>
          </a:p>
        </p:txBody>
      </p:sp>
      <p:sp>
        <p:nvSpPr>
          <p:cNvPr id="418" name="TextBox 15"/>
          <p:cNvSpPr txBox="1"/>
          <p:nvPr/>
        </p:nvSpPr>
        <p:spPr>
          <a:xfrm>
            <a:off x="3953775" y="7624835"/>
            <a:ext cx="6221450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Persoonlijke ontwikkeling</a:t>
            </a:r>
          </a:p>
        </p:txBody>
      </p:sp>
      <p:sp>
        <p:nvSpPr>
          <p:cNvPr id="419" name="TextBox 16"/>
          <p:cNvSpPr txBox="1"/>
          <p:nvPr/>
        </p:nvSpPr>
        <p:spPr>
          <a:xfrm>
            <a:off x="3953776" y="8216127"/>
            <a:ext cx="4539639" cy="150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Systeemwerk, ademsessie &amp; lezingen over leiderschap, liefde en relaties.</a:t>
            </a:r>
          </a:p>
        </p:txBody>
      </p:sp>
      <p:sp>
        <p:nvSpPr>
          <p:cNvPr id="420" name="Oval 18"/>
          <p:cNvSpPr/>
          <p:nvPr/>
        </p:nvSpPr>
        <p:spPr>
          <a:xfrm>
            <a:off x="2252695" y="10462030"/>
            <a:ext cx="1400089" cy="1400089"/>
          </a:xfrm>
          <a:prstGeom prst="ellipse">
            <a:avLst/>
          </a:prstGeom>
          <a:solidFill>
            <a:srgbClr val="60D937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/>
            </a:pPr>
          </a:p>
        </p:txBody>
      </p:sp>
      <p:sp>
        <p:nvSpPr>
          <p:cNvPr id="421" name="TextBox 19"/>
          <p:cNvSpPr txBox="1"/>
          <p:nvPr/>
        </p:nvSpPr>
        <p:spPr>
          <a:xfrm>
            <a:off x="3953775" y="10293008"/>
            <a:ext cx="3811117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292C35"/>
                </a:solidFill>
              </a:defRPr>
            </a:lvl1pPr>
          </a:lstStyle>
          <a:p>
            <a:pPr/>
            <a:r>
              <a:t>Fysieke fitness</a:t>
            </a:r>
          </a:p>
        </p:txBody>
      </p:sp>
      <p:sp>
        <p:nvSpPr>
          <p:cNvPr id="422" name="TextBox 20"/>
          <p:cNvSpPr txBox="1"/>
          <p:nvPr/>
        </p:nvSpPr>
        <p:spPr>
          <a:xfrm>
            <a:off x="3953776" y="10860947"/>
            <a:ext cx="4097273" cy="150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Braziliaans jiujitsu, kickboksen, crossfit, mobility, sauna en ijsbad.</a:t>
            </a:r>
          </a:p>
        </p:txBody>
      </p:sp>
      <p:sp>
        <p:nvSpPr>
          <p:cNvPr id="423" name="Straight Connector 27"/>
          <p:cNvSpPr/>
          <p:nvPr/>
        </p:nvSpPr>
        <p:spPr>
          <a:xfrm>
            <a:off x="2252695" y="7179312"/>
            <a:ext cx="6035041" cy="1"/>
          </a:xfrm>
          <a:prstGeom prst="line">
            <a:avLst/>
          </a:prstGeom>
          <a:ln w="25400" cap="rnd">
            <a:solidFill>
              <a:srgbClr val="292C35">
                <a:alpha val="20000"/>
              </a:srgbClr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Aptos"/>
                <a:ea typeface="Aptos"/>
                <a:cs typeface="Aptos"/>
                <a:sym typeface="Aptos"/>
              </a:defRPr>
            </a:pPr>
          </a:p>
        </p:txBody>
      </p:sp>
      <p:sp>
        <p:nvSpPr>
          <p:cNvPr id="424" name="Straight Connector 28"/>
          <p:cNvSpPr/>
          <p:nvPr/>
        </p:nvSpPr>
        <p:spPr>
          <a:xfrm>
            <a:off x="2252695" y="9834488"/>
            <a:ext cx="6035041" cy="1"/>
          </a:xfrm>
          <a:prstGeom prst="line">
            <a:avLst/>
          </a:prstGeom>
          <a:ln w="25400" cap="rnd">
            <a:solidFill>
              <a:srgbClr val="292C35">
                <a:alpha val="20000"/>
              </a:srgbClr>
            </a:solidFill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Aptos"/>
                <a:ea typeface="Aptos"/>
                <a:cs typeface="Aptos"/>
                <a:sym typeface="Aptos"/>
              </a:defRPr>
            </a:pPr>
          </a:p>
        </p:txBody>
      </p:sp>
      <p:grpSp>
        <p:nvGrpSpPr>
          <p:cNvPr id="427" name="Oval 3"/>
          <p:cNvGrpSpPr/>
          <p:nvPr/>
        </p:nvGrpSpPr>
        <p:grpSpPr>
          <a:xfrm>
            <a:off x="16811694" y="6226409"/>
            <a:ext cx="1263182" cy="1263182"/>
            <a:chOff x="0" y="0"/>
            <a:chExt cx="1263180" cy="1263180"/>
          </a:xfrm>
        </p:grpSpPr>
        <p:sp>
          <p:nvSpPr>
            <p:cNvPr id="425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6" name="11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11</a:t>
              </a:r>
            </a:p>
          </p:txBody>
        </p:sp>
      </p:grpSp>
      <p:grpSp>
        <p:nvGrpSpPr>
          <p:cNvPr id="430" name="Oval 3"/>
          <p:cNvGrpSpPr/>
          <p:nvPr/>
        </p:nvGrpSpPr>
        <p:grpSpPr>
          <a:xfrm>
            <a:off x="16821632" y="7570854"/>
            <a:ext cx="1263181" cy="1263181"/>
            <a:chOff x="0" y="0"/>
            <a:chExt cx="1263180" cy="1263180"/>
          </a:xfrm>
        </p:grpSpPr>
        <p:sp>
          <p:nvSpPr>
            <p:cNvPr id="428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9" name="18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18</a:t>
              </a:r>
            </a:p>
          </p:txBody>
        </p:sp>
      </p:grpSp>
      <p:grpSp>
        <p:nvGrpSpPr>
          <p:cNvPr id="433" name="Oval 3"/>
          <p:cNvGrpSpPr/>
          <p:nvPr/>
        </p:nvGrpSpPr>
        <p:grpSpPr>
          <a:xfrm>
            <a:off x="16821632" y="8915297"/>
            <a:ext cx="1263181" cy="1263182"/>
            <a:chOff x="0" y="0"/>
            <a:chExt cx="1263180" cy="1263180"/>
          </a:xfrm>
        </p:grpSpPr>
        <p:sp>
          <p:nvSpPr>
            <p:cNvPr id="431" name="Cirkel"/>
            <p:cNvSpPr/>
            <p:nvPr/>
          </p:nvSpPr>
          <p:spPr>
            <a:xfrm>
              <a:off x="0" y="0"/>
              <a:ext cx="1263181" cy="1263181"/>
            </a:xfrm>
            <a:prstGeom prst="ellipse">
              <a:avLst/>
            </a:prstGeom>
            <a:solidFill>
              <a:srgbClr val="ED220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0" dist="254000" dir="5400000">
                <a:schemeClr val="accent5">
                  <a:lumOff val="-29866"/>
                  <a:alpha val="40000"/>
                </a:scheme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2" name="25"/>
            <p:cNvSpPr txBox="1"/>
            <p:nvPr/>
          </p:nvSpPr>
          <p:spPr>
            <a:xfrm>
              <a:off x="267486" y="376363"/>
              <a:ext cx="728208" cy="510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25</a:t>
              </a:r>
            </a:p>
          </p:txBody>
        </p:sp>
      </p:grpSp>
      <p:sp>
        <p:nvSpPr>
          <p:cNvPr id="434" name="TextBox 16"/>
          <p:cNvSpPr txBox="1"/>
          <p:nvPr/>
        </p:nvSpPr>
        <p:spPr>
          <a:xfrm>
            <a:off x="3942069" y="5498012"/>
            <a:ext cx="5716340" cy="150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spcBef>
                <a:spcPts val="0"/>
              </a:spcBef>
              <a:defRPr sz="2600">
                <a:solidFill>
                  <a:srgbClr val="292C35">
                    <a:alpha val="60000"/>
                  </a:srgbClr>
                </a:solidFill>
              </a:defRPr>
            </a:lvl1pPr>
          </a:lstStyle>
          <a:p>
            <a:pPr/>
            <a:r>
              <a:t>Strategisch in focus werken, lunchen, netwerken &amp; masterclass van hoogste niveau volgen.</a:t>
            </a:r>
          </a:p>
        </p:txBody>
      </p:sp>
      <p:sp>
        <p:nvSpPr>
          <p:cNvPr id="435" name="TextBox 7"/>
          <p:cNvSpPr txBox="1"/>
          <p:nvPr/>
        </p:nvSpPr>
        <p:spPr>
          <a:xfrm>
            <a:off x="1687576" y="12961180"/>
            <a:ext cx="7572578" cy="46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292C35"/>
                </a:solidFill>
              </a:defRPr>
            </a:lvl1pPr>
          </a:lstStyle>
          <a:p>
            <a:pPr/>
            <a:r>
              <a:t>*Thuis heb ik dat natuurlijk al. Nu zakelijk nog.</a:t>
            </a:r>
          </a:p>
        </p:txBody>
      </p:sp>
      <p:sp>
        <p:nvSpPr>
          <p:cNvPr id="43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37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3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439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44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441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44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44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4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1"/>
          <p:cNvSpPr txBox="1"/>
          <p:nvPr>
            <p:ph type="title"/>
          </p:nvPr>
        </p:nvSpPr>
        <p:spPr>
          <a:xfrm>
            <a:off x="3768574" y="4312356"/>
            <a:ext cx="16846852" cy="5088113"/>
          </a:xfrm>
          <a:prstGeom prst="rect">
            <a:avLst/>
          </a:prstGeom>
        </p:spPr>
        <p:txBody>
          <a:bodyPr anchor="ctr"/>
          <a:lstStyle/>
          <a:p>
            <a:pPr defTabSz="969263">
              <a:defRPr spc="-74" sz="7419"/>
            </a:pPr>
            <a:r>
              <a:t>Waar je bij andere trajecten vaak richting de 20K betaalt voor een zoomtraject van een paar dagen verdeelt over een jaar, </a:t>
            </a:r>
            <a:r>
              <a:rPr b="1"/>
              <a:t>kan ik wekelijks naar CLUB49.</a:t>
            </a:r>
          </a:p>
        </p:txBody>
      </p:sp>
      <p:sp>
        <p:nvSpPr>
          <p:cNvPr id="44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48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44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50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451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45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45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45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5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58" name="Bij deze club geen wannabe’s op het podium, maar alleen wereldkampioenen en absolute industrie-leiders. Ik leer dus van de besten."/>
          <p:cNvSpPr txBox="1"/>
          <p:nvPr/>
        </p:nvSpPr>
        <p:spPr>
          <a:xfrm>
            <a:off x="1357037" y="1388280"/>
            <a:ext cx="21669926" cy="313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7500"/>
            </a:pPr>
            <a:r>
              <a:t>Bij deze club geen wannabe’s op het podium, maar alleen wereldkampioenen en absolute industrie-leiders. </a:t>
            </a:r>
            <a:r>
              <a:rPr b="1"/>
              <a:t>Ik leer dus van de besten.</a:t>
            </a:r>
          </a:p>
        </p:txBody>
      </p:sp>
      <p:sp>
        <p:nvSpPr>
          <p:cNvPr id="45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60" name="Groepeer"/>
          <p:cNvSpPr/>
          <p:nvPr/>
        </p:nvSpPr>
        <p:spPr>
          <a:xfrm>
            <a:off x="2191764" y="8064337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Daniel Priestley</a:t>
            </a:r>
          </a:p>
        </p:txBody>
      </p:sp>
      <p:sp>
        <p:nvSpPr>
          <p:cNvPr id="461" name="Groepeer"/>
          <p:cNvSpPr/>
          <p:nvPr/>
        </p:nvSpPr>
        <p:spPr>
          <a:xfrm>
            <a:off x="6517547" y="8064337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Bernd Mintjes</a:t>
            </a:r>
          </a:p>
        </p:txBody>
      </p:sp>
      <p:sp>
        <p:nvSpPr>
          <p:cNvPr id="462" name="Groepeer"/>
          <p:cNvSpPr/>
          <p:nvPr/>
        </p:nvSpPr>
        <p:spPr>
          <a:xfrm>
            <a:off x="10267329" y="8064337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Paul Rulkens</a:t>
            </a:r>
          </a:p>
        </p:txBody>
      </p:sp>
      <p:sp>
        <p:nvSpPr>
          <p:cNvPr id="463" name="Groepeer"/>
          <p:cNvSpPr/>
          <p:nvPr/>
        </p:nvSpPr>
        <p:spPr>
          <a:xfrm>
            <a:off x="14593110" y="7958472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Iris de Goede</a:t>
            </a:r>
          </a:p>
        </p:txBody>
      </p:sp>
      <p:sp>
        <p:nvSpPr>
          <p:cNvPr id="464" name="Groepeer"/>
          <p:cNvSpPr/>
          <p:nvPr/>
        </p:nvSpPr>
        <p:spPr>
          <a:xfrm>
            <a:off x="2191764" y="1216918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Vivian Reijs</a:t>
            </a:r>
          </a:p>
        </p:txBody>
      </p:sp>
      <p:sp>
        <p:nvSpPr>
          <p:cNvPr id="465" name="Groepeer"/>
          <p:cNvSpPr/>
          <p:nvPr/>
        </p:nvSpPr>
        <p:spPr>
          <a:xfrm>
            <a:off x="6517547" y="12169188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Alex van Ginneken</a:t>
            </a:r>
          </a:p>
        </p:txBody>
      </p:sp>
      <p:sp>
        <p:nvSpPr>
          <p:cNvPr id="466" name="Groepeer"/>
          <p:cNvSpPr/>
          <p:nvPr/>
        </p:nvSpPr>
        <p:spPr>
          <a:xfrm>
            <a:off x="10267329" y="1216918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Jos Burgers</a:t>
            </a:r>
          </a:p>
        </p:txBody>
      </p:sp>
      <p:sp>
        <p:nvSpPr>
          <p:cNvPr id="467" name="Groepeer"/>
          <p:cNvSpPr/>
          <p:nvPr/>
        </p:nvSpPr>
        <p:spPr>
          <a:xfrm>
            <a:off x="14593110" y="12063324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Tibor Olgers</a:t>
            </a:r>
          </a:p>
        </p:txBody>
      </p:sp>
      <p:pic>
        <p:nvPicPr>
          <p:cNvPr id="468" name="27d9836a2e2d2e853e29657cf2e6e9f0-3282789279.png" descr="27d9836a2e2d2e853e29657cf2e6e9f0-328278927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18122" y="5262740"/>
            <a:ext cx="2596628" cy="259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8035" y="0"/>
                  <a:pt x="5271" y="1054"/>
                  <a:pt x="3163" y="3163"/>
                </a:cubicBezTo>
                <a:cubicBezTo>
                  <a:pt x="1054" y="5271"/>
                  <a:pt x="0" y="8034"/>
                  <a:pt x="0" y="10798"/>
                </a:cubicBezTo>
                <a:cubicBezTo>
                  <a:pt x="0" y="13562"/>
                  <a:pt x="1054" y="16329"/>
                  <a:pt x="3163" y="18437"/>
                </a:cubicBezTo>
                <a:cubicBezTo>
                  <a:pt x="5271" y="20546"/>
                  <a:pt x="8035" y="21600"/>
                  <a:pt x="10798" y="21600"/>
                </a:cubicBezTo>
                <a:cubicBezTo>
                  <a:pt x="13562" y="21600"/>
                  <a:pt x="16329" y="20546"/>
                  <a:pt x="18437" y="18437"/>
                </a:cubicBezTo>
                <a:cubicBezTo>
                  <a:pt x="20546" y="16329"/>
                  <a:pt x="21600" y="13562"/>
                  <a:pt x="21600" y="10798"/>
                </a:cubicBezTo>
                <a:cubicBezTo>
                  <a:pt x="21600" y="8034"/>
                  <a:pt x="20546" y="5271"/>
                  <a:pt x="18437" y="3163"/>
                </a:cubicBezTo>
                <a:cubicBezTo>
                  <a:pt x="16329" y="1054"/>
                  <a:pt x="135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9" name="OIP-3261093325.jpg" descr="OIP-3261093325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855904" y="5262740"/>
            <a:ext cx="2596628" cy="259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8" y="0"/>
                </a:moveTo>
                <a:cubicBezTo>
                  <a:pt x="8035" y="0"/>
                  <a:pt x="5271" y="1054"/>
                  <a:pt x="3163" y="3163"/>
                </a:cubicBezTo>
                <a:cubicBezTo>
                  <a:pt x="1054" y="5271"/>
                  <a:pt x="0" y="8034"/>
                  <a:pt x="0" y="10798"/>
                </a:cubicBezTo>
                <a:cubicBezTo>
                  <a:pt x="0" y="13562"/>
                  <a:pt x="1054" y="16329"/>
                  <a:pt x="3163" y="18437"/>
                </a:cubicBezTo>
                <a:cubicBezTo>
                  <a:pt x="5271" y="20546"/>
                  <a:pt x="8035" y="21600"/>
                  <a:pt x="10798" y="21600"/>
                </a:cubicBezTo>
                <a:cubicBezTo>
                  <a:pt x="13562" y="21600"/>
                  <a:pt x="16329" y="20546"/>
                  <a:pt x="18437" y="18437"/>
                </a:cubicBezTo>
                <a:cubicBezTo>
                  <a:pt x="20546" y="16329"/>
                  <a:pt x="21600" y="13562"/>
                  <a:pt x="21600" y="10798"/>
                </a:cubicBezTo>
                <a:cubicBezTo>
                  <a:pt x="21600" y="8034"/>
                  <a:pt x="20546" y="5271"/>
                  <a:pt x="18437" y="3163"/>
                </a:cubicBezTo>
                <a:cubicBezTo>
                  <a:pt x="16329" y="1054"/>
                  <a:pt x="13562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0" name="OIP-1453337000.jpg" descr="OIP-1453337000.jpg"/>
          <p:cNvPicPr>
            <a:picLocks noChangeAspect="1"/>
          </p:cNvPicPr>
          <p:nvPr/>
        </p:nvPicPr>
        <p:blipFill>
          <a:blip r:embed="rId4">
            <a:extLst/>
          </a:blip>
          <a:srcRect l="26105" t="1510" r="20089" b="17782"/>
          <a:stretch>
            <a:fillRect/>
          </a:stretch>
        </p:blipFill>
        <p:spPr>
          <a:xfrm>
            <a:off x="10893625" y="5262691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1" name="Iris-de-Goede-3849212954.jpg" descr="Iris-de-Goede-3849212954.jpg"/>
          <p:cNvPicPr>
            <a:picLocks noChangeAspect="1"/>
          </p:cNvPicPr>
          <p:nvPr/>
        </p:nvPicPr>
        <p:blipFill>
          <a:blip r:embed="rId5">
            <a:extLst/>
          </a:blip>
          <a:srcRect l="16704" t="186" r="16700" b="33170"/>
          <a:stretch>
            <a:fillRect/>
          </a:stretch>
        </p:blipFill>
        <p:spPr>
          <a:xfrm>
            <a:off x="15219407" y="5262690"/>
            <a:ext cx="2596876" cy="259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2" name="Vivian-Reijs-min-1906717934.png" descr="Vivian-Reijs-min-1906717934.png"/>
          <p:cNvPicPr>
            <a:picLocks noChangeAspect="1"/>
          </p:cNvPicPr>
          <p:nvPr/>
        </p:nvPicPr>
        <p:blipFill>
          <a:blip r:embed="rId6">
            <a:extLst/>
          </a:blip>
          <a:srcRect l="4978" t="448" r="4974" b="2268"/>
          <a:stretch>
            <a:fillRect/>
          </a:stretch>
        </p:blipFill>
        <p:spPr>
          <a:xfrm>
            <a:off x="2818061" y="9298209"/>
            <a:ext cx="2596876" cy="259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3" name="alex-van-ginneken-spreker-trainer-1780023781.jpg" descr="alex-van-ginneken-spreker-trainer-1780023781.jpg"/>
          <p:cNvPicPr>
            <a:picLocks noChangeAspect="1"/>
          </p:cNvPicPr>
          <p:nvPr/>
        </p:nvPicPr>
        <p:blipFill>
          <a:blip r:embed="rId7">
            <a:extLst/>
          </a:blip>
          <a:srcRect l="13475" t="580" r="13471" b="577"/>
          <a:stretch>
            <a:fillRect/>
          </a:stretch>
        </p:blipFill>
        <p:spPr>
          <a:xfrm>
            <a:off x="6855843" y="9298210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4" name="fotojosburgers-1786686990.png" descr="fotojosburgers-1786686990.png"/>
          <p:cNvPicPr>
            <a:picLocks noChangeAspect="1"/>
          </p:cNvPicPr>
          <p:nvPr/>
        </p:nvPicPr>
        <p:blipFill>
          <a:blip r:embed="rId8">
            <a:extLst/>
          </a:blip>
          <a:srcRect l="8425" t="929" r="8421" b="15919"/>
          <a:stretch>
            <a:fillRect/>
          </a:stretch>
        </p:blipFill>
        <p:spPr>
          <a:xfrm>
            <a:off x="10893625" y="9298210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5" name="foto tibor.jpg" descr="foto tibor.jpg"/>
          <p:cNvPicPr>
            <a:picLocks noChangeAspect="1"/>
          </p:cNvPicPr>
          <p:nvPr/>
        </p:nvPicPr>
        <p:blipFill>
          <a:blip r:embed="rId9">
            <a:extLst/>
          </a:blip>
          <a:srcRect l="12098" t="24378" r="0" b="16538"/>
          <a:stretch>
            <a:fillRect/>
          </a:stretch>
        </p:blipFill>
        <p:spPr>
          <a:xfrm>
            <a:off x="15219408" y="9298210"/>
            <a:ext cx="2576918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7" h="20595" fill="norm" stroke="1" extrusionOk="0">
                <a:moveTo>
                  <a:pt x="10371" y="0"/>
                </a:moveTo>
                <a:cubicBezTo>
                  <a:pt x="7717" y="0"/>
                  <a:pt x="5063" y="1005"/>
                  <a:pt x="3038" y="3015"/>
                </a:cubicBezTo>
                <a:cubicBezTo>
                  <a:pt x="-1013" y="7037"/>
                  <a:pt x="-1013" y="13558"/>
                  <a:pt x="3038" y="17579"/>
                </a:cubicBezTo>
                <a:cubicBezTo>
                  <a:pt x="7088" y="21600"/>
                  <a:pt x="13657" y="21600"/>
                  <a:pt x="17708" y="17579"/>
                </a:cubicBezTo>
                <a:cubicBezTo>
                  <a:pt x="19283" y="16015"/>
                  <a:pt x="20237" y="14071"/>
                  <a:pt x="20587" y="12045"/>
                </a:cubicBezTo>
                <a:lnTo>
                  <a:pt x="20587" y="8549"/>
                </a:lnTo>
                <a:cubicBezTo>
                  <a:pt x="20237" y="6523"/>
                  <a:pt x="19283" y="4579"/>
                  <a:pt x="17708" y="3015"/>
                </a:cubicBezTo>
                <a:cubicBezTo>
                  <a:pt x="15683" y="1005"/>
                  <a:pt x="13026" y="0"/>
                  <a:pt x="1037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6" name="Groepeer"/>
          <p:cNvSpPr/>
          <p:nvPr/>
        </p:nvSpPr>
        <p:spPr>
          <a:xfrm>
            <a:off x="18342892" y="12061556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Martijn van Tongeren</a:t>
            </a:r>
          </a:p>
        </p:txBody>
      </p:sp>
      <p:pic>
        <p:nvPicPr>
          <p:cNvPr id="477" name="SunfieldSocial-IMUdag1-18-2-2651642092.jpg" descr="SunfieldSocial-IMUdag1-18-2-2651642092.jpg"/>
          <p:cNvPicPr>
            <a:picLocks noChangeAspect="1"/>
          </p:cNvPicPr>
          <p:nvPr/>
        </p:nvPicPr>
        <p:blipFill>
          <a:blip r:embed="rId10">
            <a:extLst/>
          </a:blip>
          <a:srcRect l="12065" t="10079" r="46756" b="24037"/>
          <a:stretch>
            <a:fillRect/>
          </a:stretch>
        </p:blipFill>
        <p:spPr>
          <a:xfrm>
            <a:off x="18969190" y="9296442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8" name="Groepeer"/>
          <p:cNvSpPr/>
          <p:nvPr/>
        </p:nvSpPr>
        <p:spPr>
          <a:xfrm>
            <a:off x="18342892" y="7958472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 sz="2400"/>
            </a:lvl1pPr>
          </a:lstStyle>
          <a:p>
            <a:pPr/>
            <a:r>
              <a:t>Kasper van der Meulen</a:t>
            </a:r>
          </a:p>
        </p:txBody>
      </p:sp>
      <p:pic>
        <p:nvPicPr>
          <p:cNvPr id="479" name="Kasper+van+der+Meulen+breathwork+masterclass-2993196042.jpg" descr="Kasper+van+der+Meulen+breathwork+masterclass-2993196042.jpg"/>
          <p:cNvPicPr>
            <a:picLocks noChangeAspect="1"/>
          </p:cNvPicPr>
          <p:nvPr/>
        </p:nvPicPr>
        <p:blipFill>
          <a:blip r:embed="rId11">
            <a:extLst/>
          </a:blip>
          <a:srcRect l="16753" t="155" r="16750" b="151"/>
          <a:stretch>
            <a:fillRect/>
          </a:stretch>
        </p:blipFill>
        <p:spPr>
          <a:xfrm>
            <a:off x="18969190" y="5193358"/>
            <a:ext cx="2596876" cy="259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7" y="0"/>
                </a:moveTo>
                <a:cubicBezTo>
                  <a:pt x="7320" y="0"/>
                  <a:pt x="4802" y="1005"/>
                  <a:pt x="2881" y="3015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7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0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48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48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483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48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48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48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Introduction"/>
          <p:cNvSpPr txBox="1"/>
          <p:nvPr/>
        </p:nvSpPr>
        <p:spPr>
          <a:xfrm>
            <a:off x="543212" y="388973"/>
            <a:ext cx="169689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48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490" name="CLUB49 is niet alleen een succesomgeving door het programma, maar ook door de andere clubleden waarmee ik me omring."/>
          <p:cNvSpPr txBox="1"/>
          <p:nvPr/>
        </p:nvSpPr>
        <p:spPr>
          <a:xfrm>
            <a:off x="1357037" y="2570606"/>
            <a:ext cx="21669926" cy="3134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7500"/>
            </a:pPr>
            <a:r>
              <a:t>CLUB49 is niet alleen een </a:t>
            </a:r>
            <a:r>
              <a:rPr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succesomgeving </a:t>
            </a:r>
            <a:r>
              <a:t>door het programma, maar ook door de andere clubleden waarmee ik me omring.</a:t>
            </a:r>
          </a:p>
        </p:txBody>
      </p:sp>
      <p:grpSp>
        <p:nvGrpSpPr>
          <p:cNvPr id="495" name="Groepeer"/>
          <p:cNvGrpSpPr/>
          <p:nvPr/>
        </p:nvGrpSpPr>
        <p:grpSpPr>
          <a:xfrm>
            <a:off x="16678299" y="7455678"/>
            <a:ext cx="2970229" cy="4382692"/>
            <a:chOff x="0" y="0"/>
            <a:chExt cx="2970227" cy="4382690"/>
          </a:xfrm>
        </p:grpSpPr>
        <p:pic>
          <p:nvPicPr>
            <p:cNvPr id="491" name="Asset 1@3x.png" descr="Asset 1@3x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521"/>
              <a:ext cx="2970228" cy="2970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TextBox 2"/>
            <p:cNvSpPr txBox="1"/>
            <p:nvPr/>
          </p:nvSpPr>
          <p:spPr>
            <a:xfrm>
              <a:off x="204830" y="3138771"/>
              <a:ext cx="2560550" cy="1243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 sz="7500"/>
              </a:lvl1pPr>
            </a:lstStyle>
            <a:p>
              <a:pPr/>
              <a:r>
                <a:t>Ik?</a:t>
              </a:r>
            </a:p>
          </p:txBody>
        </p:sp>
        <p:pic>
          <p:nvPicPr>
            <p:cNvPr id="493" name="gettyimages-rbf4_84-2048x2048.jpg" descr="gettyimages-rbf4_84-2048x2048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193" t="526" r="5489" b="50155"/>
            <a:stretch>
              <a:fillRect/>
            </a:stretch>
          </p:blipFill>
          <p:spPr>
            <a:xfrm>
              <a:off x="24937" y="0"/>
              <a:ext cx="2920338" cy="2920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fill="norm" stroke="1" extrusionOk="0">
                  <a:moveTo>
                    <a:pt x="9838" y="0"/>
                  </a:moveTo>
                  <a:cubicBezTo>
                    <a:pt x="7319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94" name="Groepeer" descr="Groepeer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8009" y="261701"/>
              <a:ext cx="1814193" cy="1853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grpSp>
        <p:nvGrpSpPr>
          <p:cNvPr id="500" name="Groepeer"/>
          <p:cNvGrpSpPr/>
          <p:nvPr/>
        </p:nvGrpSpPr>
        <p:grpSpPr>
          <a:xfrm>
            <a:off x="15937761" y="11895044"/>
            <a:ext cx="4932918" cy="1534266"/>
            <a:chOff x="0" y="0"/>
            <a:chExt cx="4932916" cy="1534265"/>
          </a:xfrm>
        </p:grpSpPr>
        <p:sp>
          <p:nvSpPr>
            <p:cNvPr id="497" name="Rechthoek"/>
            <p:cNvSpPr/>
            <p:nvPr/>
          </p:nvSpPr>
          <p:spPr>
            <a:xfrm>
              <a:off x="-1" y="0"/>
              <a:ext cx="4882931" cy="1534266"/>
            </a:xfrm>
            <a:prstGeom prst="rect">
              <a:avLst/>
            </a:prstGeom>
            <a:solidFill>
              <a:srgbClr val="EAC2B9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498" name="TextBox 16"/>
            <p:cNvSpPr txBox="1"/>
            <p:nvPr/>
          </p:nvSpPr>
          <p:spPr>
            <a:xfrm>
              <a:off x="279060" y="147267"/>
              <a:ext cx="3092323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802417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499" name="TextBox 16"/>
            <p:cNvSpPr txBox="1"/>
            <p:nvPr/>
          </p:nvSpPr>
          <p:spPr>
            <a:xfrm>
              <a:off x="279060" y="674604"/>
              <a:ext cx="4653857" cy="528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Plaats hier een foto van jezelf.</a:t>
              </a:r>
            </a:p>
          </p:txBody>
        </p:sp>
      </p:grpSp>
      <p:sp>
        <p:nvSpPr>
          <p:cNvPr id="501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02" name="Groepeer"/>
          <p:cNvSpPr/>
          <p:nvPr/>
        </p:nvSpPr>
        <p:spPr>
          <a:xfrm>
            <a:off x="4157295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Joep Rovers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Elvou BV</a:t>
            </a:r>
          </a:p>
        </p:txBody>
      </p:sp>
      <p:sp>
        <p:nvSpPr>
          <p:cNvPr id="503" name="Groepeer"/>
          <p:cNvSpPr/>
          <p:nvPr/>
        </p:nvSpPr>
        <p:spPr>
          <a:xfrm>
            <a:off x="20715313" y="10603658"/>
            <a:ext cx="3273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Thijs Verlangen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Verlangen Finance</a:t>
            </a:r>
          </a:p>
        </p:txBody>
      </p:sp>
      <p:sp>
        <p:nvSpPr>
          <p:cNvPr id="504" name="Groepeer"/>
          <p:cNvSpPr/>
          <p:nvPr/>
        </p:nvSpPr>
        <p:spPr>
          <a:xfrm>
            <a:off x="8163178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Femke Hogema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Healthy Finance</a:t>
            </a:r>
          </a:p>
        </p:txBody>
      </p:sp>
      <p:pic>
        <p:nvPicPr>
          <p:cNvPr id="505" name="Joep-Rovers-3875334580.jpg" descr="Joep-Rovers-3875334580.jpg"/>
          <p:cNvPicPr>
            <a:picLocks noChangeAspect="1"/>
          </p:cNvPicPr>
          <p:nvPr/>
        </p:nvPicPr>
        <p:blipFill>
          <a:blip r:embed="rId5">
            <a:extLst/>
          </a:blip>
          <a:srcRect l="5575" t="9235" r="12863" b="9238"/>
          <a:stretch>
            <a:fillRect/>
          </a:stretch>
        </p:blipFill>
        <p:spPr>
          <a:xfrm>
            <a:off x="4633931" y="7432957"/>
            <a:ext cx="2920840" cy="291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6" name="thijs-Verlangen-1024x682-1339201068.jpg" descr="thijs-Verlangen-1024x682-1339201068.jpg"/>
          <p:cNvPicPr>
            <a:picLocks noChangeAspect="1"/>
          </p:cNvPicPr>
          <p:nvPr/>
        </p:nvPicPr>
        <p:blipFill>
          <a:blip r:embed="rId6">
            <a:extLst/>
          </a:blip>
          <a:srcRect l="7565" t="406" r="26345" b="406"/>
          <a:stretch>
            <a:fillRect/>
          </a:stretch>
        </p:blipFill>
        <p:spPr>
          <a:xfrm>
            <a:off x="20891570" y="7461354"/>
            <a:ext cx="2920833" cy="2919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7" name="femke-hogema_avatar-500x500-235689856.jpg" descr="femke-hogema_avatar-500x500-235689856.jpg"/>
          <p:cNvPicPr>
            <a:picLocks noChangeAspect="1"/>
          </p:cNvPicPr>
          <p:nvPr/>
        </p:nvPicPr>
        <p:blipFill>
          <a:blip r:embed="rId7">
            <a:extLst/>
          </a:blip>
          <a:srcRect l="1921" t="1939" r="1915" b="1940"/>
          <a:stretch>
            <a:fillRect/>
          </a:stretch>
        </p:blipFill>
        <p:spPr>
          <a:xfrm>
            <a:off x="8659332" y="7468691"/>
            <a:ext cx="2920833" cy="2919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8" name="1663063612641.jpg" descr="1663063612641.jpg"/>
          <p:cNvPicPr>
            <a:picLocks noChangeAspect="1"/>
          </p:cNvPicPr>
          <p:nvPr/>
        </p:nvPicPr>
        <p:blipFill>
          <a:blip r:embed="rId8">
            <a:extLst/>
          </a:blip>
          <a:srcRect l="16339" t="20917" r="16340" b="11815"/>
          <a:stretch>
            <a:fillRect/>
          </a:stretch>
        </p:blipFill>
        <p:spPr>
          <a:xfrm>
            <a:off x="597002" y="7408779"/>
            <a:ext cx="2970223" cy="2967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9" name="Groepeer"/>
          <p:cNvSpPr/>
          <p:nvPr/>
        </p:nvSpPr>
        <p:spPr>
          <a:xfrm>
            <a:off x="151412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Lowie Verbeek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BioVerbeek BV</a:t>
            </a:r>
          </a:p>
        </p:txBody>
      </p:sp>
      <p:pic>
        <p:nvPicPr>
          <p:cNvPr id="510" name="1743328715260.jpg" descr="1743328715260.jpg"/>
          <p:cNvPicPr>
            <a:picLocks noChangeAspect="1"/>
          </p:cNvPicPr>
          <p:nvPr/>
        </p:nvPicPr>
        <p:blipFill>
          <a:blip r:embed="rId9">
            <a:extLst/>
          </a:blip>
          <a:srcRect l="0" t="0" r="0" b="5"/>
          <a:stretch>
            <a:fillRect/>
          </a:stretch>
        </p:blipFill>
        <p:spPr>
          <a:xfrm>
            <a:off x="12647123" y="7408779"/>
            <a:ext cx="2964298" cy="296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031" y="0"/>
                  <a:pt x="5262" y="1054"/>
                  <a:pt x="3149" y="3163"/>
                </a:cubicBezTo>
                <a:cubicBezTo>
                  <a:pt x="1145" y="5164"/>
                  <a:pt x="103" y="7755"/>
                  <a:pt x="0" y="10375"/>
                </a:cubicBezTo>
                <a:lnTo>
                  <a:pt x="0" y="11227"/>
                </a:lnTo>
                <a:cubicBezTo>
                  <a:pt x="103" y="13848"/>
                  <a:pt x="1145" y="16437"/>
                  <a:pt x="3149" y="18437"/>
                </a:cubicBezTo>
                <a:cubicBezTo>
                  <a:pt x="5262" y="20546"/>
                  <a:pt x="8031" y="21600"/>
                  <a:pt x="10800" y="21600"/>
                </a:cubicBezTo>
                <a:cubicBezTo>
                  <a:pt x="13569" y="21600"/>
                  <a:pt x="16338" y="20546"/>
                  <a:pt x="18451" y="18437"/>
                </a:cubicBezTo>
                <a:cubicBezTo>
                  <a:pt x="20455" y="16437"/>
                  <a:pt x="21497" y="13848"/>
                  <a:pt x="21600" y="11227"/>
                </a:cubicBezTo>
                <a:lnTo>
                  <a:pt x="21600" y="10375"/>
                </a:lnTo>
                <a:cubicBezTo>
                  <a:pt x="21497" y="7755"/>
                  <a:pt x="20455" y="5164"/>
                  <a:pt x="18451" y="3163"/>
                </a:cubicBezTo>
                <a:cubicBezTo>
                  <a:pt x="16338" y="1054"/>
                  <a:pt x="13569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1" name="Groepeer"/>
          <p:cNvSpPr/>
          <p:nvPr/>
        </p:nvSpPr>
        <p:spPr>
          <a:xfrm>
            <a:off x="12292688" y="10603658"/>
            <a:ext cx="384934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2400"/>
            </a:pPr>
            <a:r>
              <a:t>Stephanie Dinkla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r>
              <a:t>Fine Laser Clinic BV</a:t>
            </a:r>
          </a:p>
        </p:txBody>
      </p:sp>
      <p:sp>
        <p:nvSpPr>
          <p:cNvPr id="512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1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1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1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1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: Rounded Corners 34"/>
          <p:cNvSpPr/>
          <p:nvPr/>
        </p:nvSpPr>
        <p:spPr>
          <a:xfrm>
            <a:off x="562886" y="592192"/>
            <a:ext cx="23258228" cy="12531616"/>
          </a:xfrm>
          <a:prstGeom prst="roundRect">
            <a:avLst>
              <a:gd name="adj" fmla="val 7162"/>
            </a:avLst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48" name="Tekst"/>
          <p:cNvSpPr txBox="1"/>
          <p:nvPr/>
        </p:nvSpPr>
        <p:spPr>
          <a:xfrm>
            <a:off x="5816600" y="14990821"/>
            <a:ext cx="156642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/>
            <a:r>
              <a:t> </a:t>
            </a:r>
          </a:p>
        </p:txBody>
      </p:sp>
      <p:sp>
        <p:nvSpPr>
          <p:cNvPr id="249" name="Voordat je aan de slag gaat"/>
          <p:cNvSpPr txBox="1"/>
          <p:nvPr/>
        </p:nvSpPr>
        <p:spPr>
          <a:xfrm>
            <a:off x="6003596" y="1144997"/>
            <a:ext cx="12376808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800">
              <a:spcBef>
                <a:spcPts val="0"/>
              </a:spcBef>
              <a:defRPr b="1" sz="7500"/>
            </a:lvl1pPr>
          </a:lstStyle>
          <a:p>
            <a:pPr/>
            <a:r>
              <a:t>Voordat je aan de slag gaat</a:t>
            </a:r>
          </a:p>
        </p:txBody>
      </p:sp>
      <p:sp>
        <p:nvSpPr>
          <p:cNvPr id="250" name="Rectangle: Rounded Corners 34"/>
          <p:cNvSpPr/>
          <p:nvPr/>
        </p:nvSpPr>
        <p:spPr>
          <a:xfrm>
            <a:off x="3957755" y="3889911"/>
            <a:ext cx="16173792" cy="1846229"/>
          </a:xfrm>
          <a:prstGeom prst="roundRect">
            <a:avLst>
              <a:gd name="adj" fmla="val 21120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251" name="Tekst in het rood moet je aanpassen aan jouw situatie."/>
          <p:cNvSpPr txBox="1"/>
          <p:nvPr/>
        </p:nvSpPr>
        <p:spPr>
          <a:xfrm>
            <a:off x="2992270" y="4484784"/>
            <a:ext cx="18399461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0"/>
              </a:spcBef>
              <a:defRPr sz="4000"/>
            </a:pPr>
            <a:r>
              <a:t>Tekst in het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rood</a:t>
            </a:r>
            <a:r>
              <a:t> moet je aanpassen aan jouw situatie.</a:t>
            </a:r>
          </a:p>
        </p:txBody>
      </p:sp>
      <p:grpSp>
        <p:nvGrpSpPr>
          <p:cNvPr id="254" name="Groepeer"/>
          <p:cNvGrpSpPr/>
          <p:nvPr/>
        </p:nvGrpSpPr>
        <p:grpSpPr>
          <a:xfrm>
            <a:off x="3957755" y="6127421"/>
            <a:ext cx="16173792" cy="1846229"/>
            <a:chOff x="0" y="0"/>
            <a:chExt cx="16173791" cy="1846228"/>
          </a:xfrm>
        </p:grpSpPr>
        <p:sp>
          <p:nvSpPr>
            <p:cNvPr id="252" name="Rectangle: Rounded Corners 34"/>
            <p:cNvSpPr/>
            <p:nvPr/>
          </p:nvSpPr>
          <p:spPr>
            <a:xfrm>
              <a:off x="0" y="0"/>
              <a:ext cx="16173792" cy="1846229"/>
            </a:xfrm>
            <a:prstGeom prst="roundRect">
              <a:avLst>
                <a:gd name="adj" fmla="val 21120"/>
              </a:avLst>
            </a:prstGeom>
            <a:solidFill>
              <a:srgbClr val="F2F2F2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3" name="De gekleurde blokken bevatten extra tips."/>
            <p:cNvSpPr txBox="1"/>
            <p:nvPr/>
          </p:nvSpPr>
          <p:spPr>
            <a:xfrm>
              <a:off x="1384989" y="622223"/>
              <a:ext cx="13698511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1828800">
                <a:spcBef>
                  <a:spcPts val="0"/>
                </a:spcBef>
                <a:defRPr sz="4000"/>
              </a:lvl1pPr>
            </a:lstStyle>
            <a:p>
              <a:pPr/>
              <a:r>
                <a:t>De gekleurde blokken bevatten extra tips.</a:t>
              </a:r>
            </a:p>
          </p:txBody>
        </p:sp>
      </p:grpSp>
      <p:sp>
        <p:nvSpPr>
          <p:cNvPr id="255" name="Zet ‘m op. Maar gezien de kracht van deze presentatie heb je geen geluk nodig."/>
          <p:cNvSpPr txBox="1"/>
          <p:nvPr/>
        </p:nvSpPr>
        <p:spPr>
          <a:xfrm>
            <a:off x="3448811" y="11221767"/>
            <a:ext cx="1748637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1828800">
              <a:spcBef>
                <a:spcPts val="0"/>
              </a:spcBef>
              <a:defRPr spc="-29" sz="3000"/>
            </a:pPr>
            <a:r>
              <a:rPr b="1"/>
              <a:t>Zet ‘m op</a:t>
            </a:r>
            <a:r>
              <a:t>. Maar gezien de kracht van deze presentatie heb je geen geluk nodig.</a:t>
            </a:r>
          </a:p>
        </p:txBody>
      </p:sp>
      <p:grpSp>
        <p:nvGrpSpPr>
          <p:cNvPr id="258" name="Groepeer"/>
          <p:cNvGrpSpPr/>
          <p:nvPr/>
        </p:nvGrpSpPr>
        <p:grpSpPr>
          <a:xfrm>
            <a:off x="3957755" y="8418204"/>
            <a:ext cx="16173792" cy="1846229"/>
            <a:chOff x="0" y="0"/>
            <a:chExt cx="16173791" cy="1846228"/>
          </a:xfrm>
        </p:grpSpPr>
        <p:sp>
          <p:nvSpPr>
            <p:cNvPr id="256" name="Rectangle: Rounded Corners 34"/>
            <p:cNvSpPr/>
            <p:nvPr/>
          </p:nvSpPr>
          <p:spPr>
            <a:xfrm>
              <a:off x="0" y="0"/>
              <a:ext cx="16173792" cy="1846229"/>
            </a:xfrm>
            <a:prstGeom prst="roundRect">
              <a:avLst>
                <a:gd name="adj" fmla="val 21120"/>
              </a:avLst>
            </a:prstGeom>
            <a:solidFill>
              <a:srgbClr val="F2F2F2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7" name="Denk er aan om alle tips en ook deze pagina te verwijderen voordat je de presentatie geeft."/>
            <p:cNvSpPr txBox="1"/>
            <p:nvPr/>
          </p:nvSpPr>
          <p:spPr>
            <a:xfrm>
              <a:off x="1384989" y="309123"/>
              <a:ext cx="13403812" cy="1227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/>
              </a:lvl1pPr>
            </a:lstStyle>
            <a:p>
              <a:pPr/>
              <a:r>
                <a:t>Denk er aan om alle tips en ook deze pagina te verwijderen voordat je de presentatie geeft.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mastermind club49.jpg" descr="mastermind club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606" y="-118086"/>
            <a:ext cx="24481212" cy="16316823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2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21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22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23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2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2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26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527" name="Ik word ingedeeld in een mastermind-team met 9 ondernemers die op hetzelfde niveau werken als ik."/>
          <p:cNvSpPr txBox="1"/>
          <p:nvPr/>
        </p:nvSpPr>
        <p:spPr>
          <a:xfrm>
            <a:off x="13348943" y="6341365"/>
            <a:ext cx="10002615" cy="510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1828800">
              <a:spcBef>
                <a:spcPts val="0"/>
              </a:spcBef>
              <a:defRPr sz="7500">
                <a:solidFill>
                  <a:srgbClr val="FFFFFF"/>
                </a:solidFill>
              </a:defRPr>
            </a:pPr>
            <a:r>
              <a:t>Ik word ingedeeld in een </a:t>
            </a:r>
            <a:r>
              <a:rPr b="1"/>
              <a:t>mastermind-team </a:t>
            </a:r>
            <a:r>
              <a:t>met 9 ondernemers die op hetzelfde niveau werken als ik.</a:t>
            </a:r>
          </a:p>
        </p:txBody>
      </p:sp>
      <p:sp>
        <p:nvSpPr>
          <p:cNvPr id="528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0FF"/>
                </a:solidFill>
              </a:defRPr>
            </a:lvl1pPr>
          </a:lstStyle>
          <a:p>
            <a:pPr/>
            <a:r>
              <a:t>Succesomgeving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Box 1"/>
          <p:cNvSpPr txBox="1"/>
          <p:nvPr/>
        </p:nvSpPr>
        <p:spPr>
          <a:xfrm>
            <a:off x="4606715" y="5566068"/>
            <a:ext cx="15170570" cy="4592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spcBef>
                <a:spcPts val="0"/>
              </a:spcBef>
              <a:defRPr sz="7000"/>
            </a:pPr>
            <a:r>
              <a:t>En als mijn situatie of behoefte verandert, hoef ik niet van traject te veranderen.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2400"/>
            </a:pPr>
            <a:endParaRPr b="1"/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4500"/>
            </a:pPr>
            <a:r>
              <a:t>Want CLUB49 is volledig aanpasbaar aan mijn situatie, behoefte én onze agenda.</a:t>
            </a:r>
          </a:p>
        </p:txBody>
      </p:sp>
      <p:sp>
        <p:nvSpPr>
          <p:cNvPr id="531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3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33" name="Flexibel"/>
          <p:cNvSpPr txBox="1"/>
          <p:nvPr/>
        </p:nvSpPr>
        <p:spPr>
          <a:xfrm>
            <a:off x="9817775" y="388973"/>
            <a:ext cx="115442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-858837"/>
                    <a:lumOff val="-9791"/>
                  </a:schemeClr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34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35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3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39" name="4v club49.jpg"/>
          <p:cNvGrpSpPr/>
          <p:nvPr/>
        </p:nvGrpSpPr>
        <p:grpSpPr>
          <a:xfrm rot="20108031">
            <a:off x="703927" y="1822349"/>
            <a:ext cx="6322426" cy="4365093"/>
            <a:chOff x="0" y="0"/>
            <a:chExt cx="6322424" cy="4365092"/>
          </a:xfrm>
        </p:grpSpPr>
        <p:pic>
          <p:nvPicPr>
            <p:cNvPr id="538" name="4v club49.jpg" descr="4v club49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76200"/>
              <a:ext cx="6068425" cy="40475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7" name="4v club49.jpg" descr="4v club49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22425" cy="4365093"/>
            </a:xfrm>
            <a:prstGeom prst="rect">
              <a:avLst/>
            </a:prstGeom>
            <a:effectLst/>
          </p:spPr>
        </p:pic>
      </p:grpSp>
      <p:grpSp>
        <p:nvGrpSpPr>
          <p:cNvPr id="542" name="salsa club49.jpg"/>
          <p:cNvGrpSpPr/>
          <p:nvPr/>
        </p:nvGrpSpPr>
        <p:grpSpPr>
          <a:xfrm>
            <a:off x="14300945" y="10322602"/>
            <a:ext cx="4066545" cy="2858576"/>
            <a:chOff x="0" y="0"/>
            <a:chExt cx="4066544" cy="2858575"/>
          </a:xfrm>
        </p:grpSpPr>
        <p:pic>
          <p:nvPicPr>
            <p:cNvPr id="541" name="salsa club49.jpg" descr="salsa club49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76200"/>
              <a:ext cx="3812545" cy="25410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0" name="salsa club49.jpg" descr="salsa club49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66545" cy="2858576"/>
            </a:xfrm>
            <a:prstGeom prst="rect">
              <a:avLst/>
            </a:prstGeom>
            <a:effectLst/>
          </p:spPr>
        </p:pic>
      </p:grpSp>
      <p:grpSp>
        <p:nvGrpSpPr>
          <p:cNvPr id="545" name="karaoke club49.jpg"/>
          <p:cNvGrpSpPr/>
          <p:nvPr/>
        </p:nvGrpSpPr>
        <p:grpSpPr>
          <a:xfrm>
            <a:off x="1797102" y="9790760"/>
            <a:ext cx="3730467" cy="2634579"/>
            <a:chOff x="0" y="0"/>
            <a:chExt cx="3730465" cy="2634578"/>
          </a:xfrm>
        </p:grpSpPr>
        <p:pic>
          <p:nvPicPr>
            <p:cNvPr id="544" name="karaoke club49.jpg" descr="karaoke club49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76200"/>
              <a:ext cx="3476466" cy="23170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3" name="karaoke club49.jpg" descr="karaoke club49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730466" cy="2634579"/>
            </a:xfrm>
            <a:prstGeom prst="rect">
              <a:avLst/>
            </a:prstGeom>
            <a:effectLst/>
          </p:spPr>
        </p:pic>
      </p:grpSp>
      <p:grpSp>
        <p:nvGrpSpPr>
          <p:cNvPr id="548" name="teams club49.jpg"/>
          <p:cNvGrpSpPr/>
          <p:nvPr/>
        </p:nvGrpSpPr>
        <p:grpSpPr>
          <a:xfrm>
            <a:off x="8820008" y="1212856"/>
            <a:ext cx="6231791" cy="4301721"/>
            <a:chOff x="0" y="0"/>
            <a:chExt cx="6231790" cy="4301720"/>
          </a:xfrm>
        </p:grpSpPr>
        <p:pic>
          <p:nvPicPr>
            <p:cNvPr id="547" name="teams club49.jpg" descr="teams club49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76200"/>
              <a:ext cx="5977791" cy="39842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6" name="teams club49.jpg" descr="teams club49.jp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231791" cy="4301721"/>
            </a:xfrm>
            <a:prstGeom prst="rect">
              <a:avLst/>
            </a:prstGeom>
            <a:effectLst/>
          </p:spPr>
        </p:pic>
      </p:grpSp>
      <p:grpSp>
        <p:nvGrpSpPr>
          <p:cNvPr id="551" name="20240923-tomdoms_0256220 (1).jpg"/>
          <p:cNvGrpSpPr/>
          <p:nvPr/>
        </p:nvGrpSpPr>
        <p:grpSpPr>
          <a:xfrm>
            <a:off x="19413708" y="8210679"/>
            <a:ext cx="4221480" cy="2961841"/>
            <a:chOff x="0" y="0"/>
            <a:chExt cx="4221479" cy="2961840"/>
          </a:xfrm>
        </p:grpSpPr>
        <p:pic>
          <p:nvPicPr>
            <p:cNvPr id="550" name="20240923-tomdoms_0256220 (1).jpg" descr="20240923-tomdoms_0256220 (1)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76200"/>
              <a:ext cx="3967480" cy="26443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9" name="20240923-tomdoms_0256220 (1).jpg" descr="20240923-tomdoms_0256220 (1)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221480" cy="2961841"/>
            </a:xfrm>
            <a:prstGeom prst="rect">
              <a:avLst/>
            </a:prstGeom>
            <a:effectLst/>
          </p:spPr>
        </p:pic>
      </p:grpSp>
      <p:grpSp>
        <p:nvGrpSpPr>
          <p:cNvPr id="554" name="masterminden club49.jpg"/>
          <p:cNvGrpSpPr/>
          <p:nvPr/>
        </p:nvGrpSpPr>
        <p:grpSpPr>
          <a:xfrm rot="471676">
            <a:off x="17847408" y="1681703"/>
            <a:ext cx="5808201" cy="4019397"/>
            <a:chOff x="0" y="0"/>
            <a:chExt cx="5808199" cy="4019396"/>
          </a:xfrm>
        </p:grpSpPr>
        <p:pic>
          <p:nvPicPr>
            <p:cNvPr id="553" name="masterminden club49.jpg" descr="masterminden club49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6999" y="76200"/>
              <a:ext cx="5554201" cy="37018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2" name="masterminden club49.jpg" descr="masterminden club49.jp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5808201" cy="4019398"/>
            </a:xfrm>
            <a:prstGeom prst="rect">
              <a:avLst/>
            </a:prstGeom>
            <a:effectLst/>
          </p:spPr>
        </p:pic>
      </p:grpSp>
      <p:grpSp>
        <p:nvGrpSpPr>
          <p:cNvPr id="557" name="buffet club49.jpg"/>
          <p:cNvGrpSpPr/>
          <p:nvPr/>
        </p:nvGrpSpPr>
        <p:grpSpPr>
          <a:xfrm>
            <a:off x="7528624" y="10270969"/>
            <a:ext cx="4221480" cy="2961842"/>
            <a:chOff x="0" y="0"/>
            <a:chExt cx="4221479" cy="2961840"/>
          </a:xfrm>
        </p:grpSpPr>
        <p:pic>
          <p:nvPicPr>
            <p:cNvPr id="556" name="buffet club49.jpg" descr="buffet club49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27000" y="76200"/>
              <a:ext cx="3967480" cy="26443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5" name="buffet club49.jpg" descr="buffet club49.jp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221480" cy="2961841"/>
            </a:xfrm>
            <a:prstGeom prst="rect">
              <a:avLst/>
            </a:prstGeom>
            <a:effectLst/>
          </p:spPr>
        </p:pic>
      </p:grpSp>
      <p:sp>
        <p:nvSpPr>
          <p:cNvPr id="558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59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60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61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roepeer" descr="Groepe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5401" y="8423591"/>
            <a:ext cx="4247610" cy="4247610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Rectangle: Rounded Corners 34"/>
          <p:cNvSpPr/>
          <p:nvPr/>
        </p:nvSpPr>
        <p:spPr>
          <a:xfrm>
            <a:off x="12312916" y="2251811"/>
            <a:ext cx="10659828" cy="9938618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565" name="TextBox 42"/>
          <p:cNvSpPr txBox="1"/>
          <p:nvPr/>
        </p:nvSpPr>
        <p:spPr>
          <a:xfrm>
            <a:off x="13098809" y="3082064"/>
            <a:ext cx="9102760" cy="342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4000"/>
            </a:pPr>
            <a:r>
              <a:t>CLUB49 Jaarlidmaatschap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b="1" sz="10000"/>
            </a:pPr>
            <a:r>
              <a:t>€12.500</a:t>
            </a:r>
          </a:p>
        </p:txBody>
      </p:sp>
      <p:sp>
        <p:nvSpPr>
          <p:cNvPr id="56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67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68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69" name="Maar ik weet wat je denkt…"/>
          <p:cNvSpPr txBox="1"/>
          <p:nvPr/>
        </p:nvSpPr>
        <p:spPr>
          <a:xfrm>
            <a:off x="1207085" y="3782994"/>
            <a:ext cx="9626079" cy="292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spcBef>
                <a:spcPts val="0"/>
              </a:spcBef>
              <a:defRPr sz="10000"/>
            </a:lvl1pPr>
          </a:lstStyle>
          <a:p>
            <a:pPr/>
            <a:r>
              <a:t>Maar ik weet wat je denkt…</a:t>
            </a:r>
          </a:p>
        </p:txBody>
      </p:sp>
      <p:sp>
        <p:nvSpPr>
          <p:cNvPr id="57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1" name="teams club49.jpg" descr="teams club49.jpg"/>
          <p:cNvPicPr>
            <a:picLocks noChangeAspect="1"/>
          </p:cNvPicPr>
          <p:nvPr/>
        </p:nvPicPr>
        <p:blipFill>
          <a:blip r:embed="rId3">
            <a:extLst/>
          </a:blip>
          <a:srcRect l="0" t="329" r="0" b="0"/>
          <a:stretch>
            <a:fillRect/>
          </a:stretch>
        </p:blipFill>
        <p:spPr>
          <a:xfrm>
            <a:off x="12963662" y="5255828"/>
            <a:ext cx="9246212" cy="6142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dollar bill flys_02.mov" descr="dollar bill flys_02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52088" y="221320"/>
            <a:ext cx="24888176" cy="13999599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74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75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76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77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5" fill="hold"/>
                                        <p:tgtEl>
                                          <p:spTgt spid="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572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5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72"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2"/>
      <p:bldP build="whole" bldLvl="1" animBg="1" rev="0" advAuto="0" spid="56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Box 1"/>
          <p:cNvSpPr txBox="1"/>
          <p:nvPr/>
        </p:nvSpPr>
        <p:spPr>
          <a:xfrm>
            <a:off x="107176" y="4040511"/>
            <a:ext cx="24169648" cy="744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Maar de waarde 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van CLUB49 is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solidFill>
                  <a:srgbClr val="0433FF"/>
                </a:solidFill>
                <a:latin typeface="GT America Medium"/>
                <a:ea typeface="GT America Medium"/>
                <a:cs typeface="GT America Medium"/>
                <a:sym typeface="GT America Medium"/>
              </a:defRPr>
            </a:pPr>
            <a:r>
              <a:t>onbetaalbaar.</a:t>
            </a:r>
          </a:p>
        </p:txBody>
      </p:sp>
      <p:sp>
        <p:nvSpPr>
          <p:cNvPr id="580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81" name="Ja, het is zeker een flinke investering…"/>
          <p:cNvSpPr txBox="1"/>
          <p:nvPr/>
        </p:nvSpPr>
        <p:spPr>
          <a:xfrm>
            <a:off x="6423368" y="3565569"/>
            <a:ext cx="1153726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lvl1pPr>
          </a:lstStyle>
          <a:p>
            <a:pPr/>
            <a:r>
              <a:t>Ja, het is zeker een flinke investering…</a:t>
            </a:r>
          </a:p>
        </p:txBody>
      </p:sp>
      <p:sp>
        <p:nvSpPr>
          <p:cNvPr id="58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3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84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85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86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87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588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589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592" name="Wat CLUB49 ons namelijk oplevert: meer vermogen en een prachtig leven. Hang daar maar een prijskaartje aan…"/>
          <p:cNvSpPr txBox="1"/>
          <p:nvPr/>
        </p:nvSpPr>
        <p:spPr>
          <a:xfrm>
            <a:off x="12017684" y="4507771"/>
            <a:ext cx="11417647" cy="510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Wat CLUB49 ons namelijk oplevert: </a:t>
            </a:r>
            <a:r>
              <a:rPr b="1"/>
              <a:t>meer vermogen</a:t>
            </a:r>
            <a:r>
              <a:t> en een </a:t>
            </a:r>
            <a:r>
              <a:rPr b="1"/>
              <a:t>prachtig leven.</a:t>
            </a:r>
            <a:r>
              <a:t> Hang daar maar een prijskaartje aan…</a:t>
            </a:r>
          </a:p>
        </p:txBody>
      </p:sp>
      <p:sp>
        <p:nvSpPr>
          <p:cNvPr id="593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94" name="fantastisch huwelijk dankzij club49.png" descr="fantastisch huwelijk dankzij club4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983" y="4140789"/>
            <a:ext cx="9138206" cy="6070972"/>
          </a:xfrm>
          <a:prstGeom prst="rect">
            <a:avLst/>
          </a:prstGeom>
        </p:spPr>
      </p:pic>
      <p:sp>
        <p:nvSpPr>
          <p:cNvPr id="595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596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59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598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599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00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01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1AC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Dat betekent dat wij zowel de financiële als de mentale ruimte hebben om samen de wereld en het leven te ontdekken."/>
          <p:cNvSpPr txBox="1"/>
          <p:nvPr/>
        </p:nvSpPr>
        <p:spPr>
          <a:xfrm>
            <a:off x="765672" y="9872727"/>
            <a:ext cx="9826248" cy="161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500"/>
            </a:pPr>
            <a:r>
              <a:t>Dat betekent dat wij zowel de financiële als de mentale ruimte hebben om </a:t>
            </a:r>
            <a:r>
              <a:rPr b="1"/>
              <a:t>samen</a:t>
            </a:r>
            <a:r>
              <a:t> de wereld en het </a:t>
            </a:r>
            <a:r>
              <a:rPr b="1"/>
              <a:t>leven</a:t>
            </a:r>
            <a:r>
              <a:t> te ontdekken.</a:t>
            </a:r>
          </a:p>
        </p:txBody>
      </p:sp>
      <p:sp>
        <p:nvSpPr>
          <p:cNvPr id="604" name="De combinatie van masterclasses, masterminden en mentorsessies is zo krachtig dat ik het bedrijf kan verdubbelen terwijl mijn werkweek halveert."/>
          <p:cNvSpPr txBox="1"/>
          <p:nvPr/>
        </p:nvSpPr>
        <p:spPr>
          <a:xfrm>
            <a:off x="762176" y="1730223"/>
            <a:ext cx="10715643" cy="806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De combinatie van masterclasses, masterminden en mentorsessies is zo krachtig dat ik het </a:t>
            </a:r>
            <a:r>
              <a:rPr b="1"/>
              <a:t>bedrijf</a:t>
            </a:r>
            <a:r>
              <a:t> kan </a:t>
            </a:r>
            <a:r>
              <a:rPr b="1"/>
              <a:t>verdubbelen</a:t>
            </a:r>
            <a:r>
              <a:t> terwijl mijn </a:t>
            </a:r>
            <a:r>
              <a:rPr b="1"/>
              <a:t>werkweek halveert.</a:t>
            </a:r>
          </a:p>
        </p:txBody>
      </p:sp>
      <p:sp>
        <p:nvSpPr>
          <p:cNvPr id="60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06" name="20250825_1629_Gelijkmatige Kleurmuur Achtergrond_remix_01k3gsyyybfcx8wvwajcdpm7cw.png" descr="20250825_1629_Gelijkmatige Kleurmuur Achtergrond_remix_01k3gsyyybfcx8wvwajcdpm7c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5696" y="2720991"/>
            <a:ext cx="10805076" cy="720338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08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0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10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11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1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1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sky.mov" descr="sk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4924" y="-38102"/>
            <a:ext cx="24564631" cy="13817605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Title 1"/>
          <p:cNvSpPr txBox="1"/>
          <p:nvPr>
            <p:ph type="title"/>
          </p:nvPr>
        </p:nvSpPr>
        <p:spPr>
          <a:xfrm>
            <a:off x="524898" y="2864838"/>
            <a:ext cx="23334204" cy="7473253"/>
          </a:xfrm>
          <a:prstGeom prst="rect">
            <a:avLst/>
          </a:prstGeom>
        </p:spPr>
        <p:txBody>
          <a:bodyPr anchor="ctr"/>
          <a:lstStyle/>
          <a:p>
            <a:pPr>
              <a:defRPr sz="10000">
                <a:solidFill>
                  <a:srgbClr val="FFFFFF"/>
                </a:solidFill>
              </a:defRPr>
            </a:pPr>
            <a:r>
              <a:t>Met CLUB49 </a:t>
            </a:r>
            <a:br/>
            <a:r>
              <a:rPr b="1" sz="15900"/>
              <a:t>zijn we over de wolken</a:t>
            </a:r>
          </a:p>
        </p:txBody>
      </p:sp>
      <p:sp>
        <p:nvSpPr>
          <p:cNvPr id="61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18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19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20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2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22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2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2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2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3" fill="hold"/>
                                        <p:tgtEl>
                                          <p:spTgt spid="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1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28" name="Soms zie je misschien foto’s op Instagram waardoor je denkt dat ik daar alleen maar voor mezelf ben.…"/>
          <p:cNvSpPr txBox="1"/>
          <p:nvPr/>
        </p:nvSpPr>
        <p:spPr>
          <a:xfrm>
            <a:off x="1054831" y="3811440"/>
            <a:ext cx="9900115" cy="609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Soms zie je misschien foto’s op Instagram waardoor je denkt dat ik daar alleen maar voor mezelf ben. </a:t>
            </a:r>
          </a:p>
          <a:p>
            <a:pPr defTabSz="1828800">
              <a:spcBef>
                <a:spcPts val="0"/>
              </a:spcBef>
              <a:defRPr sz="7500"/>
            </a:pPr>
            <a:r>
              <a:rPr b="1"/>
              <a:t>Niets is minder waar.</a:t>
            </a:r>
          </a:p>
        </p:txBody>
      </p:sp>
      <p:sp>
        <p:nvSpPr>
          <p:cNvPr id="629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0" name="lol club49.jpg" descr="lol club49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8752" y="5510822"/>
            <a:ext cx="5607145" cy="3718763"/>
          </a:xfrm>
          <a:prstGeom prst="rect">
            <a:avLst/>
          </a:prstGeom>
        </p:spPr>
      </p:pic>
      <p:pic>
        <p:nvPicPr>
          <p:cNvPr id="631" name="sauna club49.jpg" descr="sauna club49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6689" y="1621251"/>
            <a:ext cx="5611270" cy="3718764"/>
          </a:xfrm>
          <a:prstGeom prst="rect">
            <a:avLst/>
          </a:prstGeom>
        </p:spPr>
      </p:pic>
      <p:pic>
        <p:nvPicPr>
          <p:cNvPr id="632" name="lunch club49.jpg" descr="lunch club49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56689" y="9397178"/>
            <a:ext cx="5611271" cy="3718763"/>
          </a:xfrm>
          <a:prstGeom prst="rect">
            <a:avLst/>
          </a:prstGeom>
        </p:spPr>
      </p:pic>
      <p:grpSp>
        <p:nvGrpSpPr>
          <p:cNvPr id="635" name="Group 26"/>
          <p:cNvGrpSpPr/>
          <p:nvPr/>
        </p:nvGrpSpPr>
        <p:grpSpPr>
          <a:xfrm>
            <a:off x="19876991" y="9548941"/>
            <a:ext cx="2662347" cy="3897681"/>
            <a:chOff x="0" y="0"/>
            <a:chExt cx="2662346" cy="3897680"/>
          </a:xfrm>
        </p:grpSpPr>
        <p:sp>
          <p:nvSpPr>
            <p:cNvPr id="633" name="TextBox 8"/>
            <p:cNvSpPr txBox="1"/>
            <p:nvPr/>
          </p:nvSpPr>
          <p:spPr>
            <a:xfrm>
              <a:off x="0" y="0"/>
              <a:ext cx="2662347" cy="389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Niet zo lekker als jouw eten</a:t>
              </a:r>
            </a:p>
          </p:txBody>
        </p:sp>
        <p:sp>
          <p:nvSpPr>
            <p:cNvPr id="634" name="Straight Arrow Connector 17"/>
            <p:cNvSpPr/>
            <p:nvPr/>
          </p:nvSpPr>
          <p:spPr>
            <a:xfrm flipH="1">
              <a:off x="713656" y="972700"/>
              <a:ext cx="438102" cy="43810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grpSp>
        <p:nvGrpSpPr>
          <p:cNvPr id="638" name="Group 26"/>
          <p:cNvGrpSpPr/>
          <p:nvPr/>
        </p:nvGrpSpPr>
        <p:grpSpPr>
          <a:xfrm>
            <a:off x="18234971" y="1629972"/>
            <a:ext cx="4165114" cy="5350228"/>
            <a:chOff x="-70237" y="0"/>
            <a:chExt cx="4165113" cy="5350226"/>
          </a:xfrm>
        </p:grpSpPr>
        <p:sp>
          <p:nvSpPr>
            <p:cNvPr id="636" name="TextBox 8"/>
            <p:cNvSpPr txBox="1"/>
            <p:nvPr/>
          </p:nvSpPr>
          <p:spPr>
            <a:xfrm>
              <a:off x="-70238" y="0"/>
              <a:ext cx="4165115" cy="5350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pPr>
              <a:r>
                <a:t>Hier kan ik in stilte dankbaar zijn </a:t>
              </a:r>
            </a:p>
            <a:p>
              <a: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pPr>
              <a:r>
                <a:t>voor jou</a:t>
              </a:r>
            </a:p>
          </p:txBody>
        </p:sp>
        <p:sp>
          <p:nvSpPr>
            <p:cNvPr id="637" name="Straight Arrow Connector 17"/>
            <p:cNvSpPr/>
            <p:nvPr/>
          </p:nvSpPr>
          <p:spPr>
            <a:xfrm flipH="1">
              <a:off x="11140" y="657754"/>
              <a:ext cx="635149" cy="41168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grpSp>
        <p:nvGrpSpPr>
          <p:cNvPr id="641" name="Group 26"/>
          <p:cNvGrpSpPr/>
          <p:nvPr/>
        </p:nvGrpSpPr>
        <p:grpSpPr>
          <a:xfrm>
            <a:off x="17359681" y="7789807"/>
            <a:ext cx="4165849" cy="6244592"/>
            <a:chOff x="0" y="-215683"/>
            <a:chExt cx="4165847" cy="6244590"/>
          </a:xfrm>
        </p:grpSpPr>
        <p:sp>
          <p:nvSpPr>
            <p:cNvPr id="639" name="TextBox 8"/>
            <p:cNvSpPr txBox="1"/>
            <p:nvPr/>
          </p:nvSpPr>
          <p:spPr>
            <a:xfrm>
              <a:off x="0" y="-69901"/>
              <a:ext cx="4165848" cy="609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Hier had ik net een leuke anekdote over ons verteld</a:t>
              </a:r>
            </a:p>
          </p:txBody>
        </p:sp>
        <p:sp>
          <p:nvSpPr>
            <p:cNvPr id="640" name="Straight Arrow Connector 17"/>
            <p:cNvSpPr/>
            <p:nvPr/>
          </p:nvSpPr>
          <p:spPr>
            <a:xfrm flipV="1">
              <a:off x="2120664" y="-215684"/>
              <a:ext cx="533618" cy="17269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pic>
        <p:nvPicPr>
          <p:cNvPr id="642" name="proost club49.jpg" descr="proost club49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41153" y="3955157"/>
            <a:ext cx="4555631" cy="6830093"/>
          </a:xfrm>
          <a:prstGeom prst="rect">
            <a:avLst/>
          </a:prstGeom>
        </p:spPr>
      </p:pic>
      <p:grpSp>
        <p:nvGrpSpPr>
          <p:cNvPr id="645" name="Group 26"/>
          <p:cNvGrpSpPr/>
          <p:nvPr/>
        </p:nvGrpSpPr>
        <p:grpSpPr>
          <a:xfrm>
            <a:off x="11951529" y="4398019"/>
            <a:ext cx="2662348" cy="3897682"/>
            <a:chOff x="0" y="0"/>
            <a:chExt cx="2662346" cy="3897680"/>
          </a:xfrm>
        </p:grpSpPr>
        <p:sp>
          <p:nvSpPr>
            <p:cNvPr id="643" name="TextBox 8"/>
            <p:cNvSpPr txBox="1"/>
            <p:nvPr/>
          </p:nvSpPr>
          <p:spPr>
            <a:xfrm>
              <a:off x="0" y="0"/>
              <a:ext cx="2662347" cy="3897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spcBef>
                  <a:spcPts val="0"/>
                </a:spcBef>
                <a:defRPr b="1" sz="2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Hier proost ik op jou</a:t>
              </a:r>
            </a:p>
          </p:txBody>
        </p:sp>
        <p:sp>
          <p:nvSpPr>
            <p:cNvPr id="644" name="Straight Arrow Connector 17"/>
            <p:cNvSpPr/>
            <p:nvPr/>
          </p:nvSpPr>
          <p:spPr>
            <a:xfrm flipH="1">
              <a:off x="1214384" y="1130570"/>
              <a:ext cx="224833" cy="53479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</p:grpSp>
      <p:sp>
        <p:nvSpPr>
          <p:cNvPr id="64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4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4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49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5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51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52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8" grpId="2"/>
      <p:bldP build="whole" bldLvl="1" animBg="1" rev="0" advAuto="0" spid="635" grpId="1"/>
      <p:bldP build="whole" bldLvl="1" animBg="1" rev="0" advAuto="0" spid="641" grpId="4"/>
      <p:bldP build="whole" bldLvl="1" animBg="1" rev="0" advAuto="0" spid="645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55" name="Zoals een wijs man ooit zei: ik doe dit niet voor mezelf, ik doe dit voor een ander.…"/>
          <p:cNvSpPr txBox="1"/>
          <p:nvPr/>
        </p:nvSpPr>
        <p:spPr>
          <a:xfrm>
            <a:off x="11616427" y="5000820"/>
            <a:ext cx="11818904" cy="412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Zoals een wijs man ooit zei: ik doe dit niet voor mezelf, ik doe dit voor een ander. </a:t>
            </a:r>
          </a:p>
          <a:p>
            <a:pPr defTabSz="1828800">
              <a:spcBef>
                <a:spcPts val="0"/>
              </a:spcBef>
              <a:defRPr b="1" sz="7500"/>
            </a:pPr>
            <a:r>
              <a:t>Ik doe dit voor jou.</a:t>
            </a:r>
          </a:p>
        </p:txBody>
      </p:sp>
      <p:sp>
        <p:nvSpPr>
          <p:cNvPr id="65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57" name="wijze man.png" descr="wijze man.png"/>
          <p:cNvPicPr>
            <a:picLocks noChangeAspect="1"/>
          </p:cNvPicPr>
          <p:nvPr/>
        </p:nvPicPr>
        <p:blipFill>
          <a:blip r:embed="rId2">
            <a:extLst/>
          </a:blip>
          <a:srcRect l="1007" t="767" r="1008" b="769"/>
          <a:stretch>
            <a:fillRect/>
          </a:stretch>
        </p:blipFill>
        <p:spPr>
          <a:xfrm>
            <a:off x="1232216" y="4002766"/>
            <a:ext cx="9130904" cy="6117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3318" y="0"/>
                </a:moveTo>
                <a:cubicBezTo>
                  <a:pt x="2344" y="0"/>
                  <a:pt x="1760" y="0"/>
                  <a:pt x="1371" y="243"/>
                </a:cubicBezTo>
                <a:cubicBezTo>
                  <a:pt x="809" y="548"/>
                  <a:pt x="367" y="1208"/>
                  <a:pt x="163" y="2046"/>
                </a:cubicBezTo>
                <a:cubicBezTo>
                  <a:pt x="0" y="2628"/>
                  <a:pt x="0" y="3499"/>
                  <a:pt x="0" y="4953"/>
                </a:cubicBezTo>
                <a:lnTo>
                  <a:pt x="0" y="16647"/>
                </a:lnTo>
                <a:cubicBezTo>
                  <a:pt x="0" y="18101"/>
                  <a:pt x="0" y="18972"/>
                  <a:pt x="163" y="19554"/>
                </a:cubicBezTo>
                <a:cubicBezTo>
                  <a:pt x="367" y="20392"/>
                  <a:pt x="809" y="21052"/>
                  <a:pt x="1371" y="21357"/>
                </a:cubicBezTo>
                <a:cubicBezTo>
                  <a:pt x="1760" y="21600"/>
                  <a:pt x="2344" y="21600"/>
                  <a:pt x="3318" y="21600"/>
                </a:cubicBezTo>
                <a:lnTo>
                  <a:pt x="18282" y="21600"/>
                </a:lnTo>
                <a:cubicBezTo>
                  <a:pt x="19256" y="21600"/>
                  <a:pt x="19840" y="21600"/>
                  <a:pt x="20229" y="21357"/>
                </a:cubicBezTo>
                <a:cubicBezTo>
                  <a:pt x="20791" y="21052"/>
                  <a:pt x="21233" y="20392"/>
                  <a:pt x="21437" y="19554"/>
                </a:cubicBezTo>
                <a:cubicBezTo>
                  <a:pt x="21600" y="18972"/>
                  <a:pt x="21600" y="18101"/>
                  <a:pt x="21600" y="16647"/>
                </a:cubicBezTo>
                <a:lnTo>
                  <a:pt x="21600" y="4953"/>
                </a:lnTo>
                <a:cubicBezTo>
                  <a:pt x="21600" y="3499"/>
                  <a:pt x="21600" y="2628"/>
                  <a:pt x="21437" y="2046"/>
                </a:cubicBezTo>
                <a:cubicBezTo>
                  <a:pt x="21233" y="1208"/>
                  <a:pt x="20791" y="548"/>
                  <a:pt x="20229" y="243"/>
                </a:cubicBezTo>
                <a:cubicBezTo>
                  <a:pt x="19840" y="0"/>
                  <a:pt x="19256" y="0"/>
                  <a:pt x="18282" y="0"/>
                </a:cubicBezTo>
                <a:lnTo>
                  <a:pt x="331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58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59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60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61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62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6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6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grpSp>
        <p:nvGrpSpPr>
          <p:cNvPr id="670" name="Groepeer"/>
          <p:cNvGrpSpPr/>
          <p:nvPr/>
        </p:nvGrpSpPr>
        <p:grpSpPr>
          <a:xfrm>
            <a:off x="1060362" y="1641400"/>
            <a:ext cx="6083301" cy="3087668"/>
            <a:chOff x="0" y="0"/>
            <a:chExt cx="6083300" cy="3087666"/>
          </a:xfrm>
        </p:grpSpPr>
        <p:sp>
          <p:nvSpPr>
            <p:cNvPr id="667" name="Rechthoek"/>
            <p:cNvSpPr/>
            <p:nvPr/>
          </p:nvSpPr>
          <p:spPr>
            <a:xfrm>
              <a:off x="0" y="0"/>
              <a:ext cx="6083300" cy="2932771"/>
            </a:xfrm>
            <a:prstGeom prst="rect">
              <a:avLst/>
            </a:prstGeom>
            <a:solidFill>
              <a:srgbClr val="E4CBEF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668" name="TextBox 16"/>
            <p:cNvSpPr txBox="1"/>
            <p:nvPr/>
          </p:nvSpPr>
          <p:spPr>
            <a:xfrm>
              <a:off x="288756" y="173190"/>
              <a:ext cx="3199756" cy="621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692073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669" name="TextBox 16"/>
            <p:cNvSpPr txBox="1"/>
            <p:nvPr/>
          </p:nvSpPr>
          <p:spPr>
            <a:xfrm>
              <a:off x="288756" y="793351"/>
              <a:ext cx="5505788" cy="2294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Gemiddeld groeien leden van CLUB49 hun winst met 50% het eerste jaar dat ze lid zijn. Pas dit percentage en het bijbehorende bedrag aan voor jouw specifieke situatie.</a:t>
              </a:r>
            </a:p>
          </p:txBody>
        </p:sp>
      </p:grpSp>
      <p:sp>
        <p:nvSpPr>
          <p:cNvPr id="671" name="Als CLUB49 helpt om de winst met [percentage] te verhogen, levert ons dit [€X,XXX/jaar] op."/>
          <p:cNvSpPr txBox="1"/>
          <p:nvPr/>
        </p:nvSpPr>
        <p:spPr>
          <a:xfrm>
            <a:off x="1792720" y="4779119"/>
            <a:ext cx="20798560" cy="415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spcBef>
                <a:spcPts val="2000"/>
              </a:spcBef>
              <a:defRPr sz="10000"/>
            </a:pPr>
            <a:r>
              <a:t>Als CLUB49 helpt om de winst met </a:t>
            </a:r>
            <a:r>
              <a:rPr b="1">
                <a:solidFill>
                  <a:srgbClr val="FF0000"/>
                </a:solidFill>
              </a:rPr>
              <a:t>[percentage]</a:t>
            </a:r>
            <a:r>
              <a:t> te verhogen, levert ons dit </a:t>
            </a:r>
            <a:r>
              <a:rPr b="1">
                <a:solidFill>
                  <a:srgbClr val="FF0000"/>
                </a:solidFill>
              </a:rPr>
              <a:t>[€X,XXX/jaar] </a:t>
            </a:r>
            <a:r>
              <a:t>op.</a:t>
            </a:r>
          </a:p>
        </p:txBody>
      </p:sp>
      <p:sp>
        <p:nvSpPr>
          <p:cNvPr id="672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73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74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75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76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77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78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79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ortrait-couple-photography@studiocabrelli_0013-3450250299.jpg" descr="portrait-couple-photography@studiocabrelli_0013-3450250299.jpg"/>
          <p:cNvPicPr>
            <a:picLocks noChangeAspect="1"/>
          </p:cNvPicPr>
          <p:nvPr/>
        </p:nvPicPr>
        <p:blipFill>
          <a:blip r:embed="rId2">
            <a:extLst/>
          </a:blip>
          <a:srcRect l="5755" t="1126" r="5756" b="1126"/>
          <a:stretch>
            <a:fillRect/>
          </a:stretch>
        </p:blipFill>
        <p:spPr>
          <a:xfrm>
            <a:off x="10257631" y="9034313"/>
            <a:ext cx="3868738" cy="427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4952" y="0"/>
                </a:moveTo>
                <a:cubicBezTo>
                  <a:pt x="3499" y="0"/>
                  <a:pt x="2626" y="1"/>
                  <a:pt x="2045" y="221"/>
                </a:cubicBezTo>
                <a:cubicBezTo>
                  <a:pt x="1207" y="497"/>
                  <a:pt x="549" y="1093"/>
                  <a:pt x="244" y="1851"/>
                </a:cubicBezTo>
                <a:cubicBezTo>
                  <a:pt x="1" y="2378"/>
                  <a:pt x="0" y="3168"/>
                  <a:pt x="0" y="4483"/>
                </a:cubicBezTo>
                <a:lnTo>
                  <a:pt x="0" y="17117"/>
                </a:lnTo>
                <a:cubicBezTo>
                  <a:pt x="0" y="18432"/>
                  <a:pt x="1" y="19222"/>
                  <a:pt x="244" y="19749"/>
                </a:cubicBezTo>
                <a:cubicBezTo>
                  <a:pt x="549" y="20507"/>
                  <a:pt x="1207" y="21103"/>
                  <a:pt x="2045" y="21379"/>
                </a:cubicBezTo>
                <a:cubicBezTo>
                  <a:pt x="2626" y="21599"/>
                  <a:pt x="3499" y="21600"/>
                  <a:pt x="4952" y="21600"/>
                </a:cubicBezTo>
                <a:lnTo>
                  <a:pt x="16647" y="21600"/>
                </a:lnTo>
                <a:cubicBezTo>
                  <a:pt x="18100" y="21600"/>
                  <a:pt x="18972" y="21599"/>
                  <a:pt x="19554" y="21379"/>
                </a:cubicBezTo>
                <a:cubicBezTo>
                  <a:pt x="20392" y="21103"/>
                  <a:pt x="21052" y="20507"/>
                  <a:pt x="21357" y="19749"/>
                </a:cubicBezTo>
                <a:cubicBezTo>
                  <a:pt x="21600" y="19222"/>
                  <a:pt x="21599" y="18432"/>
                  <a:pt x="21599" y="17117"/>
                </a:cubicBezTo>
                <a:lnTo>
                  <a:pt x="21599" y="4483"/>
                </a:lnTo>
                <a:cubicBezTo>
                  <a:pt x="21599" y="3168"/>
                  <a:pt x="21600" y="2378"/>
                  <a:pt x="21357" y="1851"/>
                </a:cubicBezTo>
                <a:cubicBezTo>
                  <a:pt x="21052" y="1093"/>
                  <a:pt x="20392" y="497"/>
                  <a:pt x="19554" y="221"/>
                </a:cubicBezTo>
                <a:cubicBezTo>
                  <a:pt x="18972" y="1"/>
                  <a:pt x="18100" y="0"/>
                  <a:pt x="16647" y="0"/>
                </a:cubicBezTo>
                <a:lnTo>
                  <a:pt x="495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1" name="EEN PRESENTATIE VA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 lIns="91439" tIns="91439" rIns="91439" bIns="91439"/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b="0" sz="4800"/>
            </a:lvl1pPr>
          </a:lstStyle>
          <a:p>
            <a:pPr/>
            <a:r>
              <a:t>EEN PRESENTATIE VAN</a:t>
            </a:r>
          </a:p>
        </p:txBody>
      </p:sp>
      <p:grpSp>
        <p:nvGrpSpPr>
          <p:cNvPr id="265" name="Groepeer"/>
          <p:cNvGrpSpPr/>
          <p:nvPr/>
        </p:nvGrpSpPr>
        <p:grpSpPr>
          <a:xfrm>
            <a:off x="645756" y="9848330"/>
            <a:ext cx="6155041" cy="3239614"/>
            <a:chOff x="0" y="0"/>
            <a:chExt cx="6155039" cy="3239612"/>
          </a:xfrm>
        </p:grpSpPr>
        <p:sp>
          <p:nvSpPr>
            <p:cNvPr id="262" name="Rechthoek"/>
            <p:cNvSpPr/>
            <p:nvPr/>
          </p:nvSpPr>
          <p:spPr>
            <a:xfrm>
              <a:off x="0" y="0"/>
              <a:ext cx="6155040" cy="3239613"/>
            </a:xfrm>
            <a:prstGeom prst="rect">
              <a:avLst/>
            </a:prstGeom>
            <a:solidFill>
              <a:srgbClr val="C7D6F8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263" name="TextBox 16"/>
            <p:cNvSpPr txBox="1"/>
            <p:nvPr/>
          </p:nvSpPr>
          <p:spPr>
            <a:xfrm>
              <a:off x="292161" y="147267"/>
              <a:ext cx="3237491" cy="563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091A80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264" name="TextBox 16"/>
            <p:cNvSpPr txBox="1"/>
            <p:nvPr/>
          </p:nvSpPr>
          <p:spPr>
            <a:xfrm>
              <a:off x="292161" y="674604"/>
              <a:ext cx="5570717" cy="2453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sz="2400"/>
              </a:pPr>
              <a:r>
                <a:t>Kies een foto van jullie samen, waar vooral je partner fantastisch op staat.</a:t>
              </a:r>
              <a:br/>
              <a:br/>
              <a:r>
                <a:t>Het is belangrijk om de presentatie te beginnen met sterke positieve emoties.</a:t>
              </a:r>
            </a:p>
          </p:txBody>
        </p:sp>
      </p:grpSp>
      <p:sp>
        <p:nvSpPr>
          <p:cNvPr id="266" name="Subtitle 2"/>
          <p:cNvSpPr txBox="1"/>
          <p:nvPr/>
        </p:nvSpPr>
        <p:spPr>
          <a:xfrm>
            <a:off x="11067419" y="7938940"/>
            <a:ext cx="2249162" cy="842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algn="ctr" defTabSz="1682495">
              <a:spcBef>
                <a:spcPts val="1800"/>
              </a:spcBef>
              <a:defRPr b="1" sz="4416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[NAAM]</a:t>
            </a:r>
          </a:p>
        </p:txBody>
      </p:sp>
      <p:sp>
        <p:nvSpPr>
          <p:cNvPr id="267" name="Waarom CLUB49 De beste investering in…"/>
          <p:cNvSpPr txBox="1"/>
          <p:nvPr/>
        </p:nvSpPr>
        <p:spPr>
          <a:xfrm>
            <a:off x="2909621" y="573170"/>
            <a:ext cx="18564758" cy="530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pc="-272" sz="13600"/>
            </a:pPr>
            <a:r>
              <a:t>Waarom CLUB49</a:t>
            </a:r>
            <a:br/>
            <a:r>
              <a:t>De </a:t>
            </a:r>
            <a:r>
              <a:rPr b="1"/>
              <a:t>beste investering</a:t>
            </a:r>
            <a:r>
              <a:t> in </a:t>
            </a:r>
          </a:p>
          <a:p>
            <a:pPr algn="ctr" defTabSz="1828800">
              <a:lnSpc>
                <a:spcPct val="80000"/>
              </a:lnSpc>
              <a:spcBef>
                <a:spcPts val="0"/>
              </a:spcBef>
              <a:defRPr spc="-272" sz="13600"/>
            </a:pPr>
            <a:r>
              <a:rPr b="1"/>
              <a:t>onze relatie</a:t>
            </a:r>
            <a:r>
              <a:t> is</a:t>
            </a:r>
          </a:p>
        </p:txBody>
      </p:sp>
      <p:sp>
        <p:nvSpPr>
          <p:cNvPr id="268" name="👸🏻"/>
          <p:cNvSpPr txBox="1"/>
          <p:nvPr/>
        </p:nvSpPr>
        <p:spPr>
          <a:xfrm>
            <a:off x="11445833" y="8774133"/>
            <a:ext cx="194455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 </a:t>
            </a:r>
            <a:r>
              <a:rPr sz="12800"/>
              <a:t>👸🏻</a:t>
            </a:r>
          </a:p>
        </p:txBody>
      </p:sp>
      <p:pic>
        <p:nvPicPr>
          <p:cNvPr id="26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2327" y="10368261"/>
            <a:ext cx="1365355" cy="1394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itle 1"/>
          <p:cNvSpPr txBox="1"/>
          <p:nvPr>
            <p:ph type="title"/>
          </p:nvPr>
        </p:nvSpPr>
        <p:spPr>
          <a:xfrm>
            <a:off x="2628620" y="3297883"/>
            <a:ext cx="19126760" cy="7120234"/>
          </a:xfrm>
          <a:prstGeom prst="rect">
            <a:avLst/>
          </a:prstGeom>
        </p:spPr>
        <p:txBody>
          <a:bodyPr anchor="ctr"/>
          <a:lstStyle/>
          <a:p>
            <a:pPr>
              <a:defRPr spc="-140" sz="14000"/>
            </a:pPr>
            <a:r>
              <a:t>Maar wacht!</a:t>
            </a:r>
          </a:p>
          <a:p>
            <a:pPr>
              <a:defRPr spc="-140" sz="14000"/>
            </a:pPr>
            <a:r>
              <a:rPr b="1">
                <a:solidFill>
                  <a:srgbClr val="55BE3F"/>
                </a:solidFill>
              </a:rPr>
              <a:t>Er is meer…</a:t>
            </a:r>
          </a:p>
        </p:txBody>
      </p:sp>
      <p:sp>
        <p:nvSpPr>
          <p:cNvPr id="68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83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4" name="PARENT PRESENTATION_COIN_0612.mov" descr="PARENT PRESENTATION_COIN_061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637032" y="9099202"/>
            <a:ext cx="7366001" cy="414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68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8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8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689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69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691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8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8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20000101-tomdoms_0491880.jpg" descr="20000101-tomdoms_0491880.jpg"/>
          <p:cNvPicPr>
            <a:picLocks noChangeAspect="1"/>
          </p:cNvPicPr>
          <p:nvPr/>
        </p:nvPicPr>
        <p:blipFill>
          <a:blip r:embed="rId2">
            <a:extLst/>
          </a:blip>
          <a:srcRect l="1578" t="530" r="1580" b="528"/>
          <a:stretch>
            <a:fillRect/>
          </a:stretch>
        </p:blipFill>
        <p:spPr>
          <a:xfrm>
            <a:off x="1453754" y="4064614"/>
            <a:ext cx="9132492" cy="6223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fill="norm" stroke="1" extrusionOk="0">
                <a:moveTo>
                  <a:pt x="2821" y="0"/>
                </a:moveTo>
                <a:cubicBezTo>
                  <a:pt x="1993" y="0"/>
                  <a:pt x="1496" y="0"/>
                  <a:pt x="1165" y="203"/>
                </a:cubicBezTo>
                <a:cubicBezTo>
                  <a:pt x="688" y="458"/>
                  <a:pt x="312" y="1009"/>
                  <a:pt x="138" y="1710"/>
                </a:cubicBezTo>
                <a:cubicBezTo>
                  <a:pt x="0" y="2196"/>
                  <a:pt x="0" y="2925"/>
                  <a:pt x="0" y="4140"/>
                </a:cubicBezTo>
                <a:lnTo>
                  <a:pt x="0" y="17460"/>
                </a:lnTo>
                <a:cubicBezTo>
                  <a:pt x="0" y="18675"/>
                  <a:pt x="0" y="19403"/>
                  <a:pt x="138" y="19889"/>
                </a:cubicBezTo>
                <a:cubicBezTo>
                  <a:pt x="312" y="20589"/>
                  <a:pt x="688" y="21142"/>
                  <a:pt x="1165" y="21397"/>
                </a:cubicBezTo>
                <a:cubicBezTo>
                  <a:pt x="1496" y="21600"/>
                  <a:pt x="1993" y="21600"/>
                  <a:pt x="2821" y="21600"/>
                </a:cubicBezTo>
                <a:lnTo>
                  <a:pt x="18779" y="21600"/>
                </a:lnTo>
                <a:cubicBezTo>
                  <a:pt x="19607" y="21600"/>
                  <a:pt x="20104" y="21600"/>
                  <a:pt x="20435" y="21397"/>
                </a:cubicBezTo>
                <a:cubicBezTo>
                  <a:pt x="20912" y="21142"/>
                  <a:pt x="21288" y="20589"/>
                  <a:pt x="21462" y="19889"/>
                </a:cubicBezTo>
                <a:cubicBezTo>
                  <a:pt x="21600" y="19403"/>
                  <a:pt x="21600" y="18675"/>
                  <a:pt x="21600" y="17460"/>
                </a:cubicBezTo>
                <a:lnTo>
                  <a:pt x="21600" y="4140"/>
                </a:lnTo>
                <a:cubicBezTo>
                  <a:pt x="21600" y="2925"/>
                  <a:pt x="21600" y="2196"/>
                  <a:pt x="21462" y="1710"/>
                </a:cubicBezTo>
                <a:cubicBezTo>
                  <a:pt x="21288" y="1009"/>
                  <a:pt x="20912" y="458"/>
                  <a:pt x="20435" y="203"/>
                </a:cubicBezTo>
                <a:cubicBezTo>
                  <a:pt x="20104" y="0"/>
                  <a:pt x="19607" y="0"/>
                  <a:pt x="18779" y="0"/>
                </a:cubicBezTo>
                <a:lnTo>
                  <a:pt x="28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9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695" name="OPERATIE49 is een intensief 3 maanden traject waarbij ik in wekelijks ritme onder begeleiding van Tibor en in een kleine groep mijn bedrijf doorschaal."/>
          <p:cNvSpPr txBox="1"/>
          <p:nvPr/>
        </p:nvSpPr>
        <p:spPr>
          <a:xfrm>
            <a:off x="12017684" y="3521676"/>
            <a:ext cx="11417647" cy="7079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OPERATIE49 is een intensief 3 maanden traject waarbij ik in </a:t>
            </a:r>
            <a:r>
              <a:rPr b="1"/>
              <a:t>wekelijks ritme</a:t>
            </a:r>
            <a:r>
              <a:t> onder begeleiding van Tibor en in een kleine groep mijn bedrijf doorschaal.</a:t>
            </a:r>
          </a:p>
        </p:txBody>
      </p:sp>
      <p:sp>
        <p:nvSpPr>
          <p:cNvPr id="69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7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698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699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00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01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0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0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Box 1"/>
          <p:cNvSpPr txBox="1"/>
          <p:nvPr/>
        </p:nvSpPr>
        <p:spPr>
          <a:xfrm>
            <a:off x="107176" y="5158111"/>
            <a:ext cx="24169648" cy="521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17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krijg ik 100%</a:t>
            </a:r>
            <a:br/>
            <a:r>
              <a:t>van mijn geld terug.</a:t>
            </a:r>
          </a:p>
        </p:txBody>
      </p:sp>
      <p:sp>
        <p:nvSpPr>
          <p:cNvPr id="70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07" name="Als ik nu meedoe met het OPERATIE49 traject van 5K excl.,…"/>
          <p:cNvSpPr txBox="1"/>
          <p:nvPr/>
        </p:nvSpPr>
        <p:spPr>
          <a:xfrm>
            <a:off x="4396830" y="2663839"/>
            <a:ext cx="1559034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Als ik nu meedoe met het OPERATIE49 traject van 5K excl.,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sz="4500">
                <a:latin typeface="GT America Regular"/>
                <a:ea typeface="GT America Regular"/>
                <a:cs typeface="GT America Regular"/>
                <a:sym typeface="GT America Regular"/>
              </a:defRPr>
            </a:pPr>
            <a:r>
              <a:t>en ik wordt daarna lid van CLUB49… </a:t>
            </a:r>
          </a:p>
        </p:txBody>
      </p:sp>
      <p:sp>
        <p:nvSpPr>
          <p:cNvPr id="708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10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11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12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13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1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1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itle 1"/>
          <p:cNvSpPr txBox="1"/>
          <p:nvPr>
            <p:ph type="title"/>
          </p:nvPr>
        </p:nvSpPr>
        <p:spPr>
          <a:xfrm>
            <a:off x="2628620" y="3297883"/>
            <a:ext cx="19126760" cy="7120234"/>
          </a:xfrm>
          <a:prstGeom prst="rect">
            <a:avLst/>
          </a:prstGeom>
        </p:spPr>
        <p:txBody>
          <a:bodyPr anchor="ctr"/>
          <a:lstStyle/>
          <a:p>
            <a:pPr defTabSz="1682495">
              <a:defRPr spc="-128" sz="12880"/>
            </a:pPr>
            <a:r>
              <a:t>Nou ben ik zoals jij</a:t>
            </a:r>
            <a:br/>
            <a:r>
              <a:t>vaak zegt geen genie,</a:t>
            </a:r>
            <a:br/>
            <a:r>
              <a:t>maar dat lijkt me een</a:t>
            </a:r>
          </a:p>
          <a:p>
            <a:pPr defTabSz="1682495">
              <a:defRPr spc="-128" sz="12880"/>
            </a:pPr>
            <a:r>
              <a:rPr b="1">
                <a:solidFill>
                  <a:srgbClr val="55BE3F"/>
                </a:solidFill>
              </a:rPr>
              <a:t>goede deal</a:t>
            </a:r>
            <a:r>
              <a:t>.</a:t>
            </a:r>
          </a:p>
        </p:txBody>
      </p:sp>
      <p:sp>
        <p:nvSpPr>
          <p:cNvPr id="718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1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2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21" name="PARENT PRESENTATION_COIN_0612.mov" descr="PARENT PRESENTATION_COIN_061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637032" y="9099202"/>
            <a:ext cx="7366001" cy="4140201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23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D60A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24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25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26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27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2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CLUB49 focust ook enorm op het verbeteren van mijn leiderschap en persoonlijke groei."/>
          <p:cNvSpPr txBox="1"/>
          <p:nvPr/>
        </p:nvSpPr>
        <p:spPr>
          <a:xfrm>
            <a:off x="1272981" y="2421977"/>
            <a:ext cx="12020116" cy="1339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spcBef>
                <a:spcPts val="0"/>
              </a:spcBef>
              <a:defRPr sz="4500"/>
            </a:lvl1pPr>
          </a:lstStyle>
          <a:p>
            <a:pPr/>
            <a:r>
              <a:t>CLUB49 focust ook enorm op het verbeteren van mijn leiderschap en persoonlijke groei.</a:t>
            </a:r>
          </a:p>
        </p:txBody>
      </p:sp>
      <p:sp>
        <p:nvSpPr>
          <p:cNvPr id="730" name="Gezien 2 op de 5 ondernemers “ernstige relatie spanningen heeft door hun ondernemerschap” lijkt me dit zeer belangrijk voor ons."/>
          <p:cNvSpPr txBox="1"/>
          <p:nvPr/>
        </p:nvSpPr>
        <p:spPr>
          <a:xfrm>
            <a:off x="1218358" y="5044055"/>
            <a:ext cx="11021846" cy="601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6800"/>
            </a:pPr>
            <a:r>
              <a:t>Gezien 2 op de 5 ondernemers “ernstige relatie spanningen heeft door hun ondernemerschap” lijkt me dit </a:t>
            </a:r>
            <a:r>
              <a:rPr b="1"/>
              <a:t>zeer belangrijk </a:t>
            </a:r>
            <a:r>
              <a:t>voor ons.</a:t>
            </a:r>
          </a:p>
        </p:txBody>
      </p:sp>
      <p:sp>
        <p:nvSpPr>
          <p:cNvPr id="731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32" name="Betere relatie"/>
          <p:cNvSpPr txBox="1"/>
          <p:nvPr/>
        </p:nvSpPr>
        <p:spPr>
          <a:xfrm>
            <a:off x="16019054" y="377620"/>
            <a:ext cx="191701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453A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33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34" name="macos-monterey-2g-2880x1800-4196493719.jpg" descr="macos-monterey-2g-2880x1800-4196493719.jpg"/>
          <p:cNvPicPr>
            <a:picLocks noChangeAspect="1"/>
          </p:cNvPicPr>
          <p:nvPr/>
        </p:nvPicPr>
        <p:blipFill>
          <a:blip r:embed="rId2">
            <a:extLst/>
          </a:blip>
          <a:srcRect l="1" t="0" r="0" b="1"/>
          <a:stretch>
            <a:fillRect/>
          </a:stretch>
        </p:blipFill>
        <p:spPr>
          <a:xfrm>
            <a:off x="12784551" y="4057824"/>
            <a:ext cx="10927053" cy="6829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3038" y="0"/>
                </a:moveTo>
                <a:cubicBezTo>
                  <a:pt x="2130" y="0"/>
                  <a:pt x="1585" y="0"/>
                  <a:pt x="1221" y="243"/>
                </a:cubicBezTo>
                <a:cubicBezTo>
                  <a:pt x="698" y="548"/>
                  <a:pt x="285" y="1208"/>
                  <a:pt x="94" y="2046"/>
                </a:cubicBezTo>
                <a:cubicBezTo>
                  <a:pt x="50" y="2214"/>
                  <a:pt x="22" y="2415"/>
                  <a:pt x="0" y="2639"/>
                </a:cubicBezTo>
                <a:lnTo>
                  <a:pt x="0" y="18961"/>
                </a:lnTo>
                <a:cubicBezTo>
                  <a:pt x="22" y="19185"/>
                  <a:pt x="50" y="19386"/>
                  <a:pt x="94" y="19554"/>
                </a:cubicBezTo>
                <a:cubicBezTo>
                  <a:pt x="285" y="20392"/>
                  <a:pt x="698" y="21052"/>
                  <a:pt x="1221" y="21357"/>
                </a:cubicBezTo>
                <a:cubicBezTo>
                  <a:pt x="1585" y="21600"/>
                  <a:pt x="2130" y="21600"/>
                  <a:pt x="3038" y="21600"/>
                </a:cubicBezTo>
                <a:lnTo>
                  <a:pt x="18562" y="21600"/>
                </a:lnTo>
                <a:cubicBezTo>
                  <a:pt x="19470" y="21600"/>
                  <a:pt x="20014" y="21600"/>
                  <a:pt x="20378" y="21357"/>
                </a:cubicBezTo>
                <a:cubicBezTo>
                  <a:pt x="20902" y="21052"/>
                  <a:pt x="21314" y="20392"/>
                  <a:pt x="21505" y="19554"/>
                </a:cubicBezTo>
                <a:cubicBezTo>
                  <a:pt x="21549" y="19385"/>
                  <a:pt x="21578" y="19184"/>
                  <a:pt x="21600" y="18960"/>
                </a:cubicBezTo>
                <a:lnTo>
                  <a:pt x="21600" y="2640"/>
                </a:lnTo>
                <a:cubicBezTo>
                  <a:pt x="21578" y="2416"/>
                  <a:pt x="21549" y="2215"/>
                  <a:pt x="21505" y="2046"/>
                </a:cubicBezTo>
                <a:cubicBezTo>
                  <a:pt x="21314" y="1208"/>
                  <a:pt x="20902" y="548"/>
                  <a:pt x="20378" y="243"/>
                </a:cubicBezTo>
                <a:cubicBezTo>
                  <a:pt x="20014" y="0"/>
                  <a:pt x="19470" y="0"/>
                  <a:pt x="18562" y="0"/>
                </a:cubicBezTo>
                <a:lnTo>
                  <a:pt x="303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35" name="Schermafbeelding 2025-08-26 om 11.44.44.png" descr="Schermafbeelding 2025-08-26 om 11.44.44.png"/>
          <p:cNvPicPr>
            <a:picLocks noChangeAspect="1"/>
          </p:cNvPicPr>
          <p:nvPr/>
        </p:nvPicPr>
        <p:blipFill>
          <a:blip r:embed="rId3">
            <a:extLst/>
          </a:blip>
          <a:srcRect l="602" t="756" r="16127" b="49994"/>
          <a:stretch>
            <a:fillRect/>
          </a:stretch>
        </p:blipFill>
        <p:spPr>
          <a:xfrm>
            <a:off x="14320236" y="5437625"/>
            <a:ext cx="9122993" cy="4549487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3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3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39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4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741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Lijn"/>
          <p:cNvSpPr/>
          <p:nvPr/>
        </p:nvSpPr>
        <p:spPr>
          <a:xfrm>
            <a:off x="-2062633" y="875659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44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45" name="Slotargumenten"/>
          <p:cNvSpPr txBox="1"/>
          <p:nvPr/>
        </p:nvSpPr>
        <p:spPr>
          <a:xfrm>
            <a:off x="19599093" y="3649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46" name="Volgens anderen is het…"/>
          <p:cNvSpPr txBox="1"/>
          <p:nvPr/>
        </p:nvSpPr>
        <p:spPr>
          <a:xfrm>
            <a:off x="1206326" y="4835365"/>
            <a:ext cx="21971348" cy="404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ctr" defTabSz="1828800">
              <a:spcBef>
                <a:spcPts val="2000"/>
              </a:spcBef>
              <a:defRPr spc="-135" sz="13500"/>
            </a:pPr>
            <a:r>
              <a:t>Volgens anderen is het</a:t>
            </a:r>
          </a:p>
          <a:p>
            <a:pPr marL="457200" indent="-457200" algn="ctr" defTabSz="1828800">
              <a:spcBef>
                <a:spcPts val="2000"/>
              </a:spcBef>
              <a:defRPr spc="-135" sz="13500"/>
            </a:pPr>
            <a:r>
              <a:t>werkelijk </a:t>
            </a:r>
            <a:r>
              <a:rPr b="1"/>
              <a:t>magisch</a:t>
            </a:r>
            <a:r>
              <a:t>…</a:t>
            </a:r>
          </a:p>
        </p:txBody>
      </p:sp>
      <p:pic>
        <p:nvPicPr>
          <p:cNvPr id="747" name="magic-wand_1fa84.png" descr="magic-wand_1fa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495" y="7203915"/>
            <a:ext cx="2487677" cy="2487676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49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50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5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52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53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56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57" name="Schermafbeelding 2025-08-31 om 16.19.07.png" descr="Schermafbeelding 2025-08-31 om 16.19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8809" y="3514473"/>
            <a:ext cx="7734301" cy="754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Schermafbeelding 2025-08-31 om 16.18.48.png" descr="Schermafbeelding 2025-08-31 om 16.18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4390" y="3349373"/>
            <a:ext cx="7670801" cy="78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Rechthoek"/>
          <p:cNvSpPr/>
          <p:nvPr/>
        </p:nvSpPr>
        <p:spPr>
          <a:xfrm>
            <a:off x="9484748" y="10156646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60" name="Rechthoek"/>
          <p:cNvSpPr/>
          <p:nvPr/>
        </p:nvSpPr>
        <p:spPr>
          <a:xfrm>
            <a:off x="5643348" y="8457480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61" name="Rechthoek"/>
          <p:cNvSpPr/>
          <p:nvPr/>
        </p:nvSpPr>
        <p:spPr>
          <a:xfrm>
            <a:off x="13484730" y="7940640"/>
            <a:ext cx="1270001" cy="4169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62" name="Rechthoek"/>
          <p:cNvSpPr/>
          <p:nvPr/>
        </p:nvSpPr>
        <p:spPr>
          <a:xfrm>
            <a:off x="17264062" y="10420584"/>
            <a:ext cx="1270001" cy="4169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pPr>
          </a:p>
        </p:txBody>
      </p:sp>
      <p:sp>
        <p:nvSpPr>
          <p:cNvPr id="763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6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65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66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6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68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69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 1"/>
          <p:cNvSpPr txBox="1"/>
          <p:nvPr/>
        </p:nvSpPr>
        <p:spPr>
          <a:xfrm>
            <a:off x="2089785" y="2994373"/>
            <a:ext cx="20204430" cy="7473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>
              <a:lnSpc>
                <a:spcPct val="80000"/>
              </a:lnSpc>
              <a:spcBef>
                <a:spcPts val="0"/>
              </a:spcBef>
              <a:defRPr sz="10000"/>
            </a:pPr>
            <a:r>
              <a:t>Dus... </a:t>
            </a:r>
            <a:br/>
            <a:r>
              <a:rPr sz="17500"/>
              <a:t>Wat hebben we</a:t>
            </a:r>
            <a:br>
              <a:rPr sz="17500"/>
            </a:br>
            <a:r>
              <a:rPr b="1" sz="17500"/>
              <a:t>ontdekt</a:t>
            </a:r>
            <a:r>
              <a:rPr sz="17500"/>
              <a:t> vandaag?</a:t>
            </a:r>
          </a:p>
        </p:txBody>
      </p:sp>
      <p:sp>
        <p:nvSpPr>
          <p:cNvPr id="77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773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4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77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776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777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77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779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780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grpSp>
        <p:nvGrpSpPr>
          <p:cNvPr id="786" name="Groepeer"/>
          <p:cNvGrpSpPr/>
          <p:nvPr/>
        </p:nvGrpSpPr>
        <p:grpSpPr>
          <a:xfrm>
            <a:off x="1394999" y="3919594"/>
            <a:ext cx="4117755" cy="6766576"/>
            <a:chOff x="0" y="0"/>
            <a:chExt cx="4117754" cy="6766574"/>
          </a:xfrm>
        </p:grpSpPr>
        <p:sp>
          <p:nvSpPr>
            <p:cNvPr id="783" name="Rectangle: Rounded Corners 34"/>
            <p:cNvSpPr/>
            <p:nvPr/>
          </p:nvSpPr>
          <p:spPr>
            <a:xfrm>
              <a:off x="0" y="0"/>
              <a:ext cx="4117755" cy="4606811"/>
            </a:xfrm>
            <a:prstGeom prst="roundRect">
              <a:avLst>
                <a:gd name="adj" fmla="val 9670"/>
              </a:avLst>
            </a:prstGeom>
            <a:solidFill>
              <a:srgbClr val="C7D6F8"/>
            </a:solidFill>
            <a:ln w="25400" cap="flat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4" name="De waarde van CLUB49 is extreem veel hoger dan die van andere trajecten."/>
            <p:cNvSpPr txBox="1"/>
            <p:nvPr/>
          </p:nvSpPr>
          <p:spPr>
            <a:xfrm>
              <a:off x="265503" y="316153"/>
              <a:ext cx="3586751" cy="2888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1828800">
                <a:spcBef>
                  <a:spcPts val="0"/>
                </a:spcBef>
                <a:defRPr sz="3500"/>
              </a:pPr>
              <a:r>
                <a:t>De </a:t>
              </a:r>
              <a:r>
                <a:rPr b="1"/>
                <a:t>waarde</a:t>
              </a:r>
              <a:r>
                <a:t> van CLUB49 is </a:t>
              </a:r>
              <a:r>
                <a:rPr b="1"/>
                <a:t>extreem </a:t>
              </a:r>
              <a:r>
                <a:t>veel</a:t>
              </a:r>
              <a:r>
                <a:rPr b="1"/>
                <a:t> hoger</a:t>
              </a:r>
              <a:r>
                <a:t> dan die van andere trajecten.</a:t>
              </a:r>
            </a:p>
          </p:txBody>
        </p:sp>
        <p:pic>
          <p:nvPicPr>
            <p:cNvPr id="785" name="pasted image.heic" descr="pasted image.heic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80384" y="5209588"/>
              <a:ext cx="1556987" cy="1556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7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793" name="Groepeer"/>
          <p:cNvGrpSpPr/>
          <p:nvPr/>
        </p:nvGrpSpPr>
        <p:grpSpPr>
          <a:xfrm>
            <a:off x="11423451" y="3919594"/>
            <a:ext cx="11565693" cy="6766496"/>
            <a:chOff x="0" y="0"/>
            <a:chExt cx="11565692" cy="6766495"/>
          </a:xfrm>
        </p:grpSpPr>
        <p:grpSp>
          <p:nvGrpSpPr>
            <p:cNvPr id="791" name="Groepeer"/>
            <p:cNvGrpSpPr/>
            <p:nvPr/>
          </p:nvGrpSpPr>
          <p:grpSpPr>
            <a:xfrm>
              <a:off x="-1" y="0"/>
              <a:ext cx="11565694" cy="4606811"/>
              <a:chOff x="0" y="0"/>
              <a:chExt cx="11565692" cy="4606810"/>
            </a:xfrm>
          </p:grpSpPr>
          <p:sp>
            <p:nvSpPr>
              <p:cNvPr id="788" name="Rectangle: Rounded Corners 34"/>
              <p:cNvSpPr/>
              <p:nvPr/>
            </p:nvSpPr>
            <p:spPr>
              <a:xfrm>
                <a:off x="7447937" y="0"/>
                <a:ext cx="4117756" cy="4606811"/>
              </a:xfrm>
              <a:prstGeom prst="roundRect">
                <a:avLst>
                  <a:gd name="adj" fmla="val 9670"/>
                </a:avLst>
              </a:prstGeom>
              <a:solidFill>
                <a:srgbClr val="F9DAB8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89" name="Het traject is enorm flexibel en continu aan te passen aan onze situatie en behoeften."/>
              <p:cNvSpPr/>
              <p:nvPr/>
            </p:nvSpPr>
            <p:spPr>
              <a:xfrm>
                <a:off x="7782990" y="320594"/>
                <a:ext cx="358675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1828800">
                  <a:spcBef>
                    <a:spcPts val="0"/>
                  </a:spcBef>
                  <a:defRPr sz="3500"/>
                </a:lvl1pPr>
              </a:lstStyle>
              <a:p>
                <a:pPr/>
                <a:r>
                  <a:t>Het traject is enorm flexibel en continu aan te passen aan onze situatie en behoeften.</a:t>
                </a:r>
              </a:p>
            </p:txBody>
          </p:sp>
          <p:sp>
            <p:nvSpPr>
              <p:cNvPr id="790" name="Tekst"/>
              <p:cNvSpPr/>
              <p:nvPr/>
            </p:nvSpPr>
            <p:spPr>
              <a:xfrm>
                <a:off x="0" y="294023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</a:p>
            </p:txBody>
          </p:sp>
        </p:grpSp>
        <p:sp>
          <p:nvSpPr>
            <p:cNvPr id="792" name="📅"/>
            <p:cNvSpPr txBox="1"/>
            <p:nvPr/>
          </p:nvSpPr>
          <p:spPr>
            <a:xfrm>
              <a:off x="8846272" y="5267895"/>
              <a:ext cx="1477492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400"/>
              </a:lvl1pPr>
            </a:lstStyle>
            <a:p>
              <a:pPr/>
              <a:r>
                <a:t> 📅</a:t>
              </a:r>
            </a:p>
          </p:txBody>
        </p:sp>
      </p:grpSp>
      <p:grpSp>
        <p:nvGrpSpPr>
          <p:cNvPr id="798" name="Groepeer"/>
          <p:cNvGrpSpPr/>
          <p:nvPr/>
        </p:nvGrpSpPr>
        <p:grpSpPr>
          <a:xfrm>
            <a:off x="5764061" y="3919594"/>
            <a:ext cx="4117756" cy="7287196"/>
            <a:chOff x="0" y="0"/>
            <a:chExt cx="4117754" cy="7287195"/>
          </a:xfrm>
        </p:grpSpPr>
        <p:grpSp>
          <p:nvGrpSpPr>
            <p:cNvPr id="796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794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E4CBEF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95" name="Het is compleet en brengt naast zakelijk succes ook persoonlijk geluk en fysieke fitheid."/>
              <p:cNvSpPr/>
              <p:nvPr/>
            </p:nvSpPr>
            <p:spPr>
              <a:xfrm>
                <a:off x="300277" y="320594"/>
                <a:ext cx="35172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Het is compleet en brengt naast zakelijk </a:t>
                </a:r>
                <a:r>
                  <a:rPr b="1"/>
                  <a:t>succes</a:t>
                </a:r>
                <a:r>
                  <a:t> ook persoonlijk </a:t>
                </a:r>
                <a:r>
                  <a:rPr b="1"/>
                  <a:t>geluk</a:t>
                </a:r>
                <a:r>
                  <a:t> en fysieke </a:t>
                </a:r>
                <a:r>
                  <a:rPr b="1"/>
                  <a:t>fitheid</a:t>
                </a:r>
                <a:r>
                  <a:t>.</a:t>
                </a:r>
              </a:p>
            </p:txBody>
          </p:sp>
        </p:grpSp>
        <p:sp>
          <p:nvSpPr>
            <p:cNvPr id="797" name="❤️💪"/>
            <p:cNvSpPr/>
            <p:nvPr/>
          </p:nvSpPr>
          <p:spPr>
            <a:xfrm>
              <a:off x="1099930" y="60171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800"/>
              </a:lvl1pPr>
            </a:lstStyle>
            <a:p>
              <a:pPr/>
              <a:r>
                <a:t>❤️💪</a:t>
              </a:r>
            </a:p>
          </p:txBody>
        </p:sp>
      </p:grpSp>
      <p:grpSp>
        <p:nvGrpSpPr>
          <p:cNvPr id="803" name="Groepeer"/>
          <p:cNvGrpSpPr/>
          <p:nvPr/>
        </p:nvGrpSpPr>
        <p:grpSpPr>
          <a:xfrm>
            <a:off x="10133122" y="3919594"/>
            <a:ext cx="4117756" cy="6937946"/>
            <a:chOff x="0" y="0"/>
            <a:chExt cx="4117754" cy="6937945"/>
          </a:xfrm>
        </p:grpSpPr>
        <p:grpSp>
          <p:nvGrpSpPr>
            <p:cNvPr id="801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799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FEF6BE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00" name="We hebben voortaan een krachtig netwerk van gelijkgestemde ondernemers tot onze beschikking."/>
              <p:cNvSpPr/>
              <p:nvPr/>
            </p:nvSpPr>
            <p:spPr>
              <a:xfrm>
                <a:off x="265503" y="320594"/>
                <a:ext cx="369669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We hebben voortaan een </a:t>
                </a:r>
                <a:r>
                  <a:rPr b="1"/>
                  <a:t>krachtig netwerk</a:t>
                </a:r>
                <a:r>
                  <a:t> van gelijkgestemde ondernemers tot onze beschikking.</a:t>
                </a:r>
              </a:p>
            </p:txBody>
          </p:sp>
        </p:grpSp>
        <p:sp>
          <p:nvSpPr>
            <p:cNvPr id="802" name="🎖️"/>
            <p:cNvSpPr txBox="1"/>
            <p:nvPr/>
          </p:nvSpPr>
          <p:spPr>
            <a:xfrm>
              <a:off x="1474677" y="5350445"/>
              <a:ext cx="1244601" cy="158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900"/>
              </a:lvl1pPr>
            </a:lstStyle>
            <a:p>
              <a:pPr/>
              <a:r>
                <a:t>🎖️</a:t>
              </a:r>
            </a:p>
          </p:txBody>
        </p:sp>
      </p:grpSp>
      <p:grpSp>
        <p:nvGrpSpPr>
          <p:cNvPr id="808" name="Groepeer"/>
          <p:cNvGrpSpPr/>
          <p:nvPr/>
        </p:nvGrpSpPr>
        <p:grpSpPr>
          <a:xfrm>
            <a:off x="14502184" y="3938273"/>
            <a:ext cx="4117756" cy="6868467"/>
            <a:chOff x="0" y="0"/>
            <a:chExt cx="4117754" cy="6868465"/>
          </a:xfrm>
        </p:grpSpPr>
        <p:grpSp>
          <p:nvGrpSpPr>
            <p:cNvPr id="806" name="Groepeer"/>
            <p:cNvGrpSpPr/>
            <p:nvPr/>
          </p:nvGrpSpPr>
          <p:grpSpPr>
            <a:xfrm>
              <a:off x="0" y="0"/>
              <a:ext cx="4117755" cy="4606811"/>
              <a:chOff x="0" y="0"/>
              <a:chExt cx="4117754" cy="4606810"/>
            </a:xfrm>
          </p:grpSpPr>
          <p:sp>
            <p:nvSpPr>
              <p:cNvPr id="804" name="Rectangle: Rounded Corners 34"/>
              <p:cNvSpPr/>
              <p:nvPr/>
            </p:nvSpPr>
            <p:spPr>
              <a:xfrm>
                <a:off x="0" y="0"/>
                <a:ext cx="4117755" cy="4606811"/>
              </a:xfrm>
              <a:prstGeom prst="roundRect">
                <a:avLst>
                  <a:gd name="adj" fmla="val 9670"/>
                </a:avLst>
              </a:prstGeom>
              <a:solidFill>
                <a:srgbClr val="C0E1C9"/>
              </a:solidFill>
              <a:ln w="25400" cap="flat">
                <a:solidFill>
                  <a:srgbClr val="A6A6A6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b="1" sz="3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05" name="Ik zal me persoonlijk enorm ontwikkelen en daar pluk jij de vruchten van."/>
              <p:cNvSpPr/>
              <p:nvPr/>
            </p:nvSpPr>
            <p:spPr>
              <a:xfrm>
                <a:off x="265502" y="310725"/>
                <a:ext cx="358675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1828800">
                  <a:spcBef>
                    <a:spcPts val="0"/>
                  </a:spcBef>
                  <a:defRPr sz="3500"/>
                </a:pPr>
                <a:r>
                  <a:t>Ik zal me persoonlijk enorm ontwikkelen en daar pluk </a:t>
                </a:r>
                <a:r>
                  <a:rPr b="1"/>
                  <a:t>jij</a:t>
                </a:r>
                <a:r>
                  <a:t> de vruchten van.</a:t>
                </a:r>
              </a:p>
            </p:txBody>
          </p:sp>
        </p:grpSp>
        <p:sp>
          <p:nvSpPr>
            <p:cNvPr id="807" name="🏆"/>
            <p:cNvSpPr txBox="1"/>
            <p:nvPr/>
          </p:nvSpPr>
          <p:spPr>
            <a:xfrm>
              <a:off x="1474677" y="5382565"/>
              <a:ext cx="1168401" cy="14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300"/>
              </a:lvl1pPr>
            </a:lstStyle>
            <a:p>
              <a:pPr/>
              <a:r>
                <a:t>🏆</a:t>
              </a:r>
            </a:p>
          </p:txBody>
        </p:sp>
      </p:grpSp>
      <p:sp>
        <p:nvSpPr>
          <p:cNvPr id="809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81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811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812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813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814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815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8" grpId="4"/>
      <p:bldP build="whole" bldLvl="1" animBg="1" rev="0" advAuto="0" spid="786" grpId="1"/>
      <p:bldP build="whole" bldLvl="1" animBg="1" rev="0" advAuto="0" spid="798" grpId="2"/>
      <p:bldP build="whole" bldLvl="1" animBg="1" rev="0" advAuto="0" spid="793" grpId="5"/>
      <p:bldP build="whole" bldLvl="1" animBg="1" rev="0" advAuto="0" spid="803" grpId="3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Rectangle: Rounded Corners 8"/>
          <p:cNvSpPr/>
          <p:nvPr/>
        </p:nvSpPr>
        <p:spPr>
          <a:xfrm>
            <a:off x="12495583" y="2171080"/>
            <a:ext cx="10933856" cy="10217147"/>
          </a:xfrm>
          <a:prstGeom prst="roundRect">
            <a:avLst>
              <a:gd name="adj" fmla="val 9809"/>
            </a:avLst>
          </a:prstGeom>
          <a:solidFill>
            <a:srgbClr val="F2F2F2"/>
          </a:solidFill>
          <a:ln w="381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818" name="Rectangle: Rounded Corners 8"/>
          <p:cNvSpPr/>
          <p:nvPr/>
        </p:nvSpPr>
        <p:spPr>
          <a:xfrm>
            <a:off x="978928" y="2171080"/>
            <a:ext cx="10933855" cy="10217147"/>
          </a:xfrm>
          <a:prstGeom prst="roundRect">
            <a:avLst>
              <a:gd name="adj" fmla="val 9809"/>
            </a:avLst>
          </a:prstGeom>
          <a:solidFill>
            <a:srgbClr val="F2F2F2"/>
          </a:solidFill>
          <a:ln w="381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819" name="Title 1"/>
          <p:cNvSpPr txBox="1"/>
          <p:nvPr/>
        </p:nvSpPr>
        <p:spPr>
          <a:xfrm>
            <a:off x="1801572" y="5901858"/>
            <a:ext cx="9239833" cy="423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828800">
              <a:spcBef>
                <a:spcPts val="0"/>
              </a:spcBef>
              <a:defRPr sz="10000"/>
            </a:pPr>
            <a:r>
              <a:t>Ik doe mee aan OPERATIE49 </a:t>
            </a:r>
            <a:r>
              <a:rPr b="1">
                <a:solidFill>
                  <a:srgbClr val="55BE3F"/>
                </a:solidFill>
              </a:rPr>
              <a:t>5K excl.</a:t>
            </a:r>
          </a:p>
        </p:txBody>
      </p:sp>
      <p:pic>
        <p:nvPicPr>
          <p:cNvPr id="82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8201" y="3220123"/>
            <a:ext cx="2166575" cy="216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79223" y="3220123"/>
            <a:ext cx="2166575" cy="2166575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itle 1"/>
          <p:cNvSpPr txBox="1"/>
          <p:nvPr/>
        </p:nvSpPr>
        <p:spPr>
          <a:xfrm>
            <a:off x="12739104" y="8691494"/>
            <a:ext cx="10400500" cy="331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9" tIns="182879" rIns="182879" bIns="182879" anchor="ctr">
            <a:spAutoFit/>
          </a:bodyPr>
          <a:lstStyle/>
          <a:p>
            <a:pPr algn="ctr" defTabSz="3657600">
              <a:spcBef>
                <a:spcPts val="0"/>
              </a:spcBef>
              <a:defRPr sz="2400"/>
            </a:pPr>
            <a:r>
              <a:rPr b="1"/>
              <a:t>Ik kom steeds vaster te zitten in de operatie</a:t>
            </a:r>
            <a:br>
              <a:rPr b="1"/>
            </a:br>
            <a:r>
              <a:rPr b="1"/>
              <a:t>Jij zal steeds meer alleen moeten dragen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Ik word steeds minder fit en aantrekkelijk voor jou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We kunnen steeds minder op vakantie</a:t>
            </a:r>
            <a:br>
              <a:rPr b="1"/>
            </a:br>
            <a:r>
              <a:rPr b="1"/>
              <a:t>De spontaniteit en speelsheid sijpelen weg uit onze relatie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endParaRPr b="1"/>
          </a:p>
          <a:p>
            <a:pPr algn="ctr" defTabSz="3657600">
              <a:spcBef>
                <a:spcPts val="0"/>
              </a:spcBef>
              <a:defRPr sz="3800"/>
            </a:pPr>
            <a:r>
              <a:rPr b="1"/>
              <a:t>Kosten?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TE HOOG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</p:txBody>
      </p:sp>
      <p:sp>
        <p:nvSpPr>
          <p:cNvPr id="823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824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825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26" name="Title 1"/>
          <p:cNvSpPr txBox="1"/>
          <p:nvPr/>
        </p:nvSpPr>
        <p:spPr>
          <a:xfrm>
            <a:off x="13749323" y="6007467"/>
            <a:ext cx="8380062" cy="292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spcBef>
                <a:spcPts val="0"/>
              </a:spcBef>
              <a:defRPr sz="10000"/>
            </a:lvl1pPr>
          </a:lstStyle>
          <a:p>
            <a:pPr/>
            <a:r>
              <a:t>Ik doe niet mee en…</a:t>
            </a:r>
          </a:p>
        </p:txBody>
      </p:sp>
      <p:sp>
        <p:nvSpPr>
          <p:cNvPr id="827" name="Title 1"/>
          <p:cNvSpPr txBox="1"/>
          <p:nvPr/>
        </p:nvSpPr>
        <p:spPr>
          <a:xfrm>
            <a:off x="1245605" y="10025230"/>
            <a:ext cx="10400501" cy="167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9" tIns="182879" rIns="182879" bIns="182879" anchor="ctr">
            <a:spAutoFit/>
          </a:bodyPr>
          <a:lstStyle/>
          <a:p>
            <a:pPr algn="ctr" defTabSz="3657600">
              <a:spcBef>
                <a:spcPts val="0"/>
              </a:spcBef>
              <a:defRPr sz="2400"/>
            </a:pPr>
            <a:r>
              <a:rPr b="1"/>
              <a:t>Zakelijk succes, persoonlijk geluk &amp; fysieke fitheid.</a:t>
            </a:r>
            <a:br>
              <a:rPr b="1"/>
            </a:br>
            <a:r>
              <a:rPr b="1"/>
              <a:t>Met als gevolg rust in de kop, ruimte in de agenda en </a:t>
            </a:r>
            <a:endParaRPr b="1"/>
          </a:p>
          <a:p>
            <a:pPr algn="ctr" defTabSz="3657600">
              <a:spcBef>
                <a:spcPts val="0"/>
              </a:spcBef>
              <a:defRPr sz="2400"/>
            </a:pPr>
            <a:r>
              <a:rPr b="1"/>
              <a:t>vermogen in ons bezit. -&gt; Onbetaalbaar.</a:t>
            </a:r>
            <a:endParaRPr b="1"/>
          </a:p>
        </p:txBody>
      </p:sp>
      <p:sp>
        <p:nvSpPr>
          <p:cNvPr id="828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829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830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831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832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833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834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WELKOM!"/>
          <p:cNvSpPr txBox="1"/>
          <p:nvPr>
            <p:ph type="title"/>
          </p:nvPr>
        </p:nvSpPr>
        <p:spPr>
          <a:xfrm>
            <a:off x="1751728" y="3903790"/>
            <a:ext cx="20880544" cy="5908420"/>
          </a:xfrm>
          <a:prstGeom prst="rect">
            <a:avLst/>
          </a:prstGeom>
        </p:spPr>
        <p:txBody>
          <a:bodyPr anchor="ctr"/>
          <a:lstStyle/>
          <a:p>
            <a:pPr defTabSz="1810511">
              <a:lnSpc>
                <a:spcPct val="80000"/>
              </a:lnSpc>
              <a:defRPr b="1" spc="-1583" sz="39600"/>
            </a:pPr>
            <a:r>
              <a:rPr spc="-1386" sz="34650"/>
              <a:t>WELKOM</a:t>
            </a:r>
            <a:r>
              <a:t>!</a:t>
            </a:r>
          </a:p>
        </p:txBody>
      </p:sp>
      <p:sp>
        <p:nvSpPr>
          <p:cNvPr id="272" name="Title 1"/>
          <p:cNvSpPr txBox="1"/>
          <p:nvPr/>
        </p:nvSpPr>
        <p:spPr>
          <a:xfrm>
            <a:off x="2194559" y="9099023"/>
            <a:ext cx="19994882" cy="1595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4500"/>
            </a:pPr>
            <a:r>
              <a:t>En dankjewel dat je hier bent.</a:t>
            </a:r>
            <a:br/>
            <a:r>
              <a:t>Ook al woon je hier.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  <p:bldP build="whole" bldLvl="1" animBg="1" rev="0" advAuto="0" spid="27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Rectangle: Rounded Corners 34"/>
          <p:cNvSpPr/>
          <p:nvPr/>
        </p:nvSpPr>
        <p:spPr>
          <a:xfrm>
            <a:off x="12312916" y="2251811"/>
            <a:ext cx="10659828" cy="9938618"/>
          </a:xfrm>
          <a:prstGeom prst="roundRect">
            <a:avLst>
              <a:gd name="adj" fmla="val 9006"/>
            </a:avLst>
          </a:prstGeom>
          <a:solidFill>
            <a:srgbClr val="F2F2F2"/>
          </a:solidFill>
          <a:ln w="25400">
            <a:solidFill>
              <a:srgbClr val="A6A6A6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pPr>
          </a:p>
        </p:txBody>
      </p:sp>
      <p:sp>
        <p:nvSpPr>
          <p:cNvPr id="837" name="Title 1"/>
          <p:cNvSpPr txBox="1"/>
          <p:nvPr/>
        </p:nvSpPr>
        <p:spPr>
          <a:xfrm>
            <a:off x="1275111" y="3549091"/>
            <a:ext cx="9688386" cy="734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defTabSz="1828800">
              <a:spcBef>
                <a:spcPts val="0"/>
              </a:spcBef>
              <a:defRPr sz="7500"/>
            </a:pPr>
            <a:r>
              <a:t>En hier kunnen we uiteten om het te </a:t>
            </a:r>
            <a:r>
              <a:rPr b="1"/>
              <a:t>vieren</a:t>
            </a:r>
            <a:r>
              <a:t> en direct weer </a:t>
            </a:r>
            <a:r>
              <a:rPr b="1"/>
              <a:t>mooie herinneringen</a:t>
            </a:r>
            <a:r>
              <a:t> te maken samen.</a:t>
            </a:r>
          </a:p>
          <a:p>
            <a:pPr defTabSz="1828800">
              <a:spcBef>
                <a:spcPts val="0"/>
              </a:spcBef>
              <a:defRPr sz="7500"/>
            </a:pPr>
          </a:p>
          <a:p>
            <a:pPr defTabSz="1828800">
              <a:spcBef>
                <a:spcPts val="0"/>
              </a:spcBef>
              <a:defRPr sz="7500"/>
            </a:pPr>
            <a:r>
              <a:t>Ik trakteer ❤️</a:t>
            </a:r>
          </a:p>
        </p:txBody>
      </p:sp>
      <p:sp>
        <p:nvSpPr>
          <p:cNvPr id="838" name="TextBox 14"/>
          <p:cNvSpPr txBox="1"/>
          <p:nvPr/>
        </p:nvSpPr>
        <p:spPr>
          <a:xfrm>
            <a:off x="13710961" y="10771081"/>
            <a:ext cx="7863737" cy="60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0000"/>
                </a:solidFill>
              </a:defRPr>
            </a:pPr>
            <a:r>
              <a:rPr u="sng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hlinkClick r:id="rId2" invalidUrl="" action="" tgtFrame="" tooltip="" history="1" highlightClick="0" endSnd="0"/>
              </a:rPr>
              <a:t>Klik hier</a:t>
            </a:r>
            <a:r>
              <a:rPr b="0"/>
              <a:t> voor het dichtstbijzijnde restaurant</a:t>
            </a:r>
          </a:p>
        </p:txBody>
      </p:sp>
      <p:sp>
        <p:nvSpPr>
          <p:cNvPr id="839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840" name="Tekst"/>
          <p:cNvSpPr txBox="1"/>
          <p:nvPr/>
        </p:nvSpPr>
        <p:spPr>
          <a:xfrm>
            <a:off x="23411786" y="343253"/>
            <a:ext cx="534612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41" name="🍽️"/>
          <p:cNvSpPr txBox="1"/>
          <p:nvPr/>
        </p:nvSpPr>
        <p:spPr>
          <a:xfrm>
            <a:off x="16639530" y="5925719"/>
            <a:ext cx="2006601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900"/>
            </a:lvl1pPr>
          </a:lstStyle>
          <a:p>
            <a:pPr/>
            <a:r>
              <a:t>🍽️</a:t>
            </a:r>
          </a:p>
        </p:txBody>
      </p:sp>
      <p:sp>
        <p:nvSpPr>
          <p:cNvPr id="842" name="Betere Relatie"/>
          <p:cNvSpPr txBox="1"/>
          <p:nvPr/>
        </p:nvSpPr>
        <p:spPr>
          <a:xfrm>
            <a:off x="15647959" y="383296"/>
            <a:ext cx="203563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84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AC8F5"/>
                </a:solidFill>
              </a:defRPr>
            </a:lvl1pPr>
          </a:lstStyle>
          <a:p>
            <a:pPr/>
            <a:r>
              <a:t>Slotargumenten</a:t>
            </a:r>
          </a:p>
        </p:txBody>
      </p:sp>
      <p:sp>
        <p:nvSpPr>
          <p:cNvPr id="844" name="Flexibel"/>
          <p:cNvSpPr txBox="1"/>
          <p:nvPr/>
        </p:nvSpPr>
        <p:spPr>
          <a:xfrm>
            <a:off x="9195322" y="380458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845" name="Beste investering"/>
          <p:cNvSpPr txBox="1"/>
          <p:nvPr/>
        </p:nvSpPr>
        <p:spPr>
          <a:xfrm>
            <a:off x="11913803" y="388973"/>
            <a:ext cx="244223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84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847" name="Succesomgeving"/>
          <p:cNvSpPr txBox="1"/>
          <p:nvPr/>
        </p:nvSpPr>
        <p:spPr>
          <a:xfrm>
            <a:off x="5947539" y="388973"/>
            <a:ext cx="24252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848" name="Compleet"/>
          <p:cNvSpPr txBox="1"/>
          <p:nvPr/>
        </p:nvSpPr>
        <p:spPr>
          <a:xfrm>
            <a:off x="3630696" y="386134"/>
            <a:ext cx="1408620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849" name="MKB 👉 https://club49.org/operatie49/"/>
          <p:cNvSpPr txBox="1"/>
          <p:nvPr/>
        </p:nvSpPr>
        <p:spPr>
          <a:xfrm>
            <a:off x="601719" y="13093188"/>
            <a:ext cx="397718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MKB 👉 </a:t>
            </a:r>
            <a:r>
              <a:rPr u="sng">
                <a:hlinkClick r:id="rId3" invalidUrl="" action="" tgtFrame="" tooltip="" history="1" highlightClick="0" endSnd="0"/>
              </a:rPr>
              <a:t>https://club49.org/operatie49/</a:t>
            </a:r>
          </a:p>
        </p:txBody>
      </p:sp>
      <p:sp>
        <p:nvSpPr>
          <p:cNvPr id="850" name="ZZP 👉 https://club49.org/operatie49-zzp/"/>
          <p:cNvSpPr txBox="1"/>
          <p:nvPr/>
        </p:nvSpPr>
        <p:spPr>
          <a:xfrm>
            <a:off x="4800542" y="13093188"/>
            <a:ext cx="43412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ZZP 👉 </a:t>
            </a:r>
            <a:r>
              <a:rPr u="sng">
                <a:hlinkClick r:id="rId3" invalidUrl="" action="" tgtFrame="" tooltip="" history="1" highlightClick="0" endSnd="0"/>
              </a:rPr>
              <a:t>https://club49.org/operatie49-zzp/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member club49.jpg" descr="member club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058" y="-1302688"/>
            <a:ext cx="24470116" cy="16321376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Title 1"/>
          <p:cNvSpPr txBox="1"/>
          <p:nvPr>
            <p:ph type="title"/>
          </p:nvPr>
        </p:nvSpPr>
        <p:spPr>
          <a:xfrm>
            <a:off x="2103119" y="4810543"/>
            <a:ext cx="20177762" cy="2301605"/>
          </a:xfrm>
          <a:prstGeom prst="rect">
            <a:avLst/>
          </a:prstGeom>
        </p:spPr>
        <p:txBody>
          <a:bodyPr/>
          <a:lstStyle>
            <a:lvl1pPr defTabSz="1536191">
              <a:defRPr b="1" sz="14700">
                <a:solidFill>
                  <a:srgbClr val="FFFFFF"/>
                </a:solidFill>
              </a:defRPr>
            </a:lvl1pPr>
          </a:lstStyle>
          <a:p>
            <a:pPr/>
            <a:r>
              <a:t>Dankjewel.</a:t>
            </a:r>
          </a:p>
        </p:txBody>
      </p:sp>
      <p:grpSp>
        <p:nvGrpSpPr>
          <p:cNvPr id="857" name="Groepeer"/>
          <p:cNvGrpSpPr/>
          <p:nvPr/>
        </p:nvGrpSpPr>
        <p:grpSpPr>
          <a:xfrm>
            <a:off x="1012365" y="7095505"/>
            <a:ext cx="4882931" cy="3900381"/>
            <a:chOff x="0" y="0"/>
            <a:chExt cx="4882929" cy="3900379"/>
          </a:xfrm>
        </p:grpSpPr>
        <p:sp>
          <p:nvSpPr>
            <p:cNvPr id="854" name="Rechthoek"/>
            <p:cNvSpPr/>
            <p:nvPr/>
          </p:nvSpPr>
          <p:spPr>
            <a:xfrm>
              <a:off x="-1" y="0"/>
              <a:ext cx="4882931" cy="3900380"/>
            </a:xfrm>
            <a:prstGeom prst="rect">
              <a:avLst/>
            </a:prstGeom>
            <a:solidFill>
              <a:srgbClr val="EAC2B9"/>
            </a:solidFill>
            <a:ln w="25400" cap="flat">
              <a:solidFill>
                <a:srgbClr val="A7A7A7"/>
              </a:solidFill>
              <a:prstDash val="solid"/>
              <a:miter lim="800000"/>
            </a:ln>
            <a:effectLst>
              <a:outerShdw sx="100000" sy="100000" kx="0" ky="0" algn="b" rotWithShape="0" blurRad="152400" dist="38100" dir="5400000">
                <a:srgbClr val="000000">
                  <a:alpha val="21819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lnSpc>
                  <a:spcPct val="100000"/>
                </a:lnSpc>
                <a:spcBef>
                  <a:spcPts val="0"/>
                </a:spcBef>
                <a:defRPr b="1" sz="3600"/>
              </a:pPr>
            </a:p>
          </p:txBody>
        </p:sp>
        <p:sp>
          <p:nvSpPr>
            <p:cNvPr id="855" name="TextBox 16"/>
            <p:cNvSpPr txBox="1"/>
            <p:nvPr/>
          </p:nvSpPr>
          <p:spPr>
            <a:xfrm>
              <a:off x="279060" y="374381"/>
              <a:ext cx="3092323" cy="1343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802417"/>
                  </a:solidFill>
                </a:defRPr>
              </a:lvl1pPr>
            </a:lstStyle>
            <a:p>
              <a:pPr/>
              <a:r>
                <a:t>Presentatie Tip</a:t>
              </a:r>
            </a:p>
          </p:txBody>
        </p:sp>
        <p:sp>
          <p:nvSpPr>
            <p:cNvPr id="856" name="TextBox 16"/>
            <p:cNvSpPr txBox="1"/>
            <p:nvPr/>
          </p:nvSpPr>
          <p:spPr>
            <a:xfrm>
              <a:off x="279060" y="959871"/>
              <a:ext cx="4251457" cy="2687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2400"/>
              </a:lvl1pPr>
            </a:lstStyle>
            <a:p>
              <a:pPr/>
              <a:r>
                <a:t>Kijk op dit moment je partner aan en zeg: “Wat ben je trouwens prachtig. En ik vertel altijd aan iedereen wat ik een geluk heb met een partner die mij zo steunt. Ik hou van je.” Wees dan stil.</a:t>
              </a:r>
            </a:p>
          </p:txBody>
        </p:sp>
      </p:grpSp>
      <p:sp>
        <p:nvSpPr>
          <p:cNvPr id="858" name="MKB 👉 https://club49.org/operatie49/"/>
          <p:cNvSpPr txBox="1"/>
          <p:nvPr/>
        </p:nvSpPr>
        <p:spPr>
          <a:xfrm>
            <a:off x="601719" y="13093187"/>
            <a:ext cx="397718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MKB 👉 </a:t>
            </a:r>
            <a:r>
              <a:rPr u="sng">
                <a:hlinkClick r:id="rId3" invalidUrl="" action="" tgtFrame="" tooltip="" history="1" highlightClick="0" endSnd="0"/>
              </a:rPr>
              <a:t>https://club49.org/operatie49/</a:t>
            </a:r>
          </a:p>
        </p:txBody>
      </p:sp>
      <p:sp>
        <p:nvSpPr>
          <p:cNvPr id="859" name="ZZP 👉 https://club49.org/operatie49-zzp/"/>
          <p:cNvSpPr txBox="1"/>
          <p:nvPr/>
        </p:nvSpPr>
        <p:spPr>
          <a:xfrm>
            <a:off x="4800542" y="13093187"/>
            <a:ext cx="434129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DDDDD"/>
                </a:solidFill>
              </a:defRPr>
            </a:pPr>
            <a:r>
              <a:t>ZZP 👉 </a:t>
            </a:r>
            <a:r>
              <a:rPr u="sng">
                <a:hlinkClick r:id="rId3" invalidUrl="" action="" tgtFrame="" tooltip="" history="1" highlightClick="0" endSnd="0"/>
              </a:rPr>
              <a:t>https://club49.org/operatie49-zzp/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wat een reis.png" descr="wat een reis.png"/>
          <p:cNvPicPr>
            <a:picLocks noChangeAspect="1"/>
          </p:cNvPicPr>
          <p:nvPr/>
        </p:nvPicPr>
        <p:blipFill>
          <a:blip r:embed="rId2">
            <a:alphaModFix amt="74015"/>
            <a:extLst/>
          </a:blip>
          <a:stretch>
            <a:fillRect/>
          </a:stretch>
        </p:blipFill>
        <p:spPr>
          <a:xfrm>
            <a:off x="5346" y="-1266436"/>
            <a:ext cx="24373308" cy="1624887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tle 1"/>
          <p:cNvSpPr txBox="1"/>
          <p:nvPr>
            <p:ph type="title"/>
          </p:nvPr>
        </p:nvSpPr>
        <p:spPr>
          <a:xfrm>
            <a:off x="1676400" y="4235498"/>
            <a:ext cx="21031200" cy="2651127"/>
          </a:xfrm>
          <a:prstGeom prst="rect">
            <a:avLst/>
          </a:prstGeom>
        </p:spPr>
        <p:txBody>
          <a:bodyPr/>
          <a:lstStyle>
            <a:lvl1pPr algn="ctr">
              <a:defRPr b="1" spc="-100" sz="10000">
                <a:solidFill>
                  <a:srgbClr val="FFFFFF"/>
                </a:solidFill>
              </a:defRPr>
            </a:lvl1pPr>
          </a:lstStyle>
          <a:p>
            <a:pPr/>
            <a:r>
              <a:t>Het is een lange weg geweest…</a:t>
            </a:r>
          </a:p>
        </p:txBody>
      </p:sp>
      <p:sp>
        <p:nvSpPr>
          <p:cNvPr id="276" name="Daten, samenwonen, de zaak laten groeien, vakanties wanneer het kon……"/>
          <p:cNvSpPr txBox="1"/>
          <p:nvPr/>
        </p:nvSpPr>
        <p:spPr>
          <a:xfrm>
            <a:off x="2533200" y="6781773"/>
            <a:ext cx="19317600" cy="272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>
                <a:solidFill>
                  <a:srgbClr val="FFFFFF"/>
                </a:solidFill>
              </a:defRPr>
            </a:pPr>
            <a:r>
              <a:t>Daten, samenwonen, de zaak laten groeien, vakanties wanneer het kon…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buFont typeface="Arial"/>
              <a:defRPr sz="4500"/>
            </a:pP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We hebben gehuild, we hebben gelachen. Vooral toen</a:t>
            </a:r>
            <a:r>
              <a:t> </a:t>
            </a:r>
            <a:r>
              <a:rPr>
                <a:solidFill>
                  <a:srgbClr val="FF0000"/>
                </a:solidFill>
              </a:rPr>
              <a:t>[romantische anekdote uit jullie relatie]</a:t>
            </a:r>
            <a:r>
              <a:t> </a:t>
            </a:r>
            <a:r>
              <a:rPr>
                <a:solidFill>
                  <a:srgbClr val="FFFFFF"/>
                </a:solidFill>
              </a:rPr>
              <a:t>- en nu, is het tijd voor onze volgende stap…</a:t>
            </a:r>
          </a:p>
        </p:txBody>
      </p:sp>
      <p:sp>
        <p:nvSpPr>
          <p:cNvPr id="277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278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279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281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282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283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284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285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wat een reis.png" descr="wat een reis.png"/>
          <p:cNvPicPr>
            <a:picLocks noChangeAspect="1"/>
          </p:cNvPicPr>
          <p:nvPr/>
        </p:nvPicPr>
        <p:blipFill>
          <a:blip r:embed="rId2">
            <a:alphaModFix amt="74015"/>
            <a:extLst/>
          </a:blip>
          <a:stretch>
            <a:fillRect/>
          </a:stretch>
        </p:blipFill>
        <p:spPr>
          <a:xfrm>
            <a:off x="5346" y="-1266436"/>
            <a:ext cx="24373308" cy="1624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e Zaak"/>
          <p:cNvSpPr txBox="1"/>
          <p:nvPr/>
        </p:nvSpPr>
        <p:spPr>
          <a:xfrm>
            <a:off x="4232864" y="4327208"/>
            <a:ext cx="15918273" cy="5061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pc="-1400" sz="35000"/>
            </a:lvl1pPr>
          </a:lstStyle>
          <a:p>
            <a:pPr/>
            <a:r>
              <a:t>De Zaak</a:t>
            </a:r>
          </a:p>
        </p:txBody>
      </p:sp>
      <p:sp>
        <p:nvSpPr>
          <p:cNvPr id="290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291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292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3" name="💼"/>
          <p:cNvSpPr txBox="1"/>
          <p:nvPr/>
        </p:nvSpPr>
        <p:spPr>
          <a:xfrm>
            <a:off x="3008005" y="6519315"/>
            <a:ext cx="2514601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900"/>
            </a:lvl1pPr>
          </a:lstStyle>
          <a:p>
            <a:pPr/>
            <a:r>
              <a:t>💼</a:t>
            </a:r>
          </a:p>
        </p:txBody>
      </p:sp>
      <p:sp>
        <p:nvSpPr>
          <p:cNvPr id="294" name="🏢"/>
          <p:cNvSpPr txBox="1"/>
          <p:nvPr/>
        </p:nvSpPr>
        <p:spPr>
          <a:xfrm>
            <a:off x="19219166" y="3558805"/>
            <a:ext cx="2425701" cy="313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200"/>
            </a:lvl1pPr>
          </a:lstStyle>
          <a:p>
            <a:pPr/>
            <a:r>
              <a:t>🏢</a:t>
            </a:r>
          </a:p>
        </p:txBody>
      </p:sp>
      <p:sp>
        <p:nvSpPr>
          <p:cNvPr id="295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296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297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298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299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00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ontent Placeholder 2"/>
          <p:cNvSpPr txBox="1"/>
          <p:nvPr/>
        </p:nvSpPr>
        <p:spPr>
          <a:xfrm>
            <a:off x="1435059" y="4526279"/>
            <a:ext cx="21513883" cy="448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pc="-98" sz="9900"/>
            </a:pPr>
            <a:r>
              <a:t>Hoewel ik niks liever zou willen dan 24/7 met jou zijn, moet ik de zaak draaiende houden. </a:t>
            </a:r>
            <a:r>
              <a:rPr b="1"/>
              <a:t>Balen, ik weet het.</a:t>
            </a:r>
          </a:p>
        </p:txBody>
      </p:sp>
      <p:sp>
        <p:nvSpPr>
          <p:cNvPr id="305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06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07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8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09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10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11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12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13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ontent Placeholder 2"/>
          <p:cNvSpPr txBox="1"/>
          <p:nvPr/>
        </p:nvSpPr>
        <p:spPr>
          <a:xfrm>
            <a:off x="1435059" y="4526279"/>
            <a:ext cx="21513883" cy="598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pc="-100" sz="10000"/>
            </a:lvl1pPr>
          </a:lstStyle>
          <a:p>
            <a:pPr/>
            <a:r>
              <a:t>De omzet, het team en de hoeveelheid werk zijn hard gegroeid. Maar de systemen, processen en mijn leiderschap niet…</a:t>
            </a:r>
          </a:p>
        </p:txBody>
      </p:sp>
      <p:sp>
        <p:nvSpPr>
          <p:cNvPr id="316" name="Lijn"/>
          <p:cNvSpPr/>
          <p:nvPr/>
        </p:nvSpPr>
        <p:spPr>
          <a:xfrm>
            <a:off x="337136" y="992721"/>
            <a:ext cx="23709727" cy="1"/>
          </a:xfrm>
          <a:prstGeom prst="line">
            <a:avLst/>
          </a:prstGeom>
          <a:ln>
            <a:solidFill>
              <a:srgbClr val="A7A7A7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b="1" sz="1800"/>
            </a:pPr>
          </a:p>
        </p:txBody>
      </p:sp>
      <p:sp>
        <p:nvSpPr>
          <p:cNvPr id="317" name="Introductie"/>
          <p:cNvSpPr txBox="1"/>
          <p:nvPr/>
        </p:nvSpPr>
        <p:spPr>
          <a:xfrm>
            <a:off x="543212" y="388973"/>
            <a:ext cx="152738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pPr/>
            <a:r>
              <a:t>Introductie</a:t>
            </a:r>
          </a:p>
        </p:txBody>
      </p:sp>
      <p:sp>
        <p:nvSpPr>
          <p:cNvPr id="318" name="Tekst"/>
          <p:cNvSpPr txBox="1"/>
          <p:nvPr/>
        </p:nvSpPr>
        <p:spPr>
          <a:xfrm>
            <a:off x="23581302" y="343253"/>
            <a:ext cx="365096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Succesomgeving"/>
          <p:cNvSpPr txBox="1"/>
          <p:nvPr/>
        </p:nvSpPr>
        <p:spPr>
          <a:xfrm>
            <a:off x="6031250" y="380458"/>
            <a:ext cx="24252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Succesomgeving</a:t>
            </a:r>
          </a:p>
        </p:txBody>
      </p:sp>
      <p:sp>
        <p:nvSpPr>
          <p:cNvPr id="320" name="Compleet"/>
          <p:cNvSpPr txBox="1"/>
          <p:nvPr/>
        </p:nvSpPr>
        <p:spPr>
          <a:xfrm>
            <a:off x="3346613" y="388973"/>
            <a:ext cx="140862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Compleet</a:t>
            </a:r>
          </a:p>
        </p:txBody>
      </p:sp>
      <p:sp>
        <p:nvSpPr>
          <p:cNvPr id="321" name="Flexibel"/>
          <p:cNvSpPr txBox="1"/>
          <p:nvPr/>
        </p:nvSpPr>
        <p:spPr>
          <a:xfrm>
            <a:off x="9775920" y="370284"/>
            <a:ext cx="11544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Flexibel</a:t>
            </a:r>
          </a:p>
        </p:txBody>
      </p:sp>
      <p:sp>
        <p:nvSpPr>
          <p:cNvPr id="322" name="Beste investering"/>
          <p:cNvSpPr txBox="1"/>
          <p:nvPr/>
        </p:nvSpPr>
        <p:spPr>
          <a:xfrm>
            <a:off x="12249746" y="388973"/>
            <a:ext cx="244223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Beste investering</a:t>
            </a:r>
          </a:p>
        </p:txBody>
      </p:sp>
      <p:sp>
        <p:nvSpPr>
          <p:cNvPr id="323" name="Betere Relatie"/>
          <p:cNvSpPr txBox="1"/>
          <p:nvPr/>
        </p:nvSpPr>
        <p:spPr>
          <a:xfrm>
            <a:off x="15959746" y="377620"/>
            <a:ext cx="203563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Betere Relatie</a:t>
            </a:r>
          </a:p>
        </p:txBody>
      </p:sp>
      <p:sp>
        <p:nvSpPr>
          <p:cNvPr id="324" name="Slotargumenten"/>
          <p:cNvSpPr txBox="1"/>
          <p:nvPr/>
        </p:nvSpPr>
        <p:spPr>
          <a:xfrm>
            <a:off x="19599093" y="377620"/>
            <a:ext cx="225604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DDDDDD"/>
                </a:solidFill>
              </a:defRPr>
            </a:lvl1pPr>
          </a:lstStyle>
          <a:p>
            <a:pPr/>
            <a:r>
              <a:t>Slotargumenten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